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72" r:id="rId3"/>
    <p:sldId id="275" r:id="rId4"/>
    <p:sldId id="262" r:id="rId5"/>
    <p:sldId id="279" r:id="rId6"/>
    <p:sldId id="286" r:id="rId7"/>
    <p:sldId id="276" r:id="rId8"/>
    <p:sldId id="295" r:id="rId9"/>
    <p:sldId id="258" r:id="rId10"/>
    <p:sldId id="268" r:id="rId11"/>
    <p:sldId id="280" r:id="rId12"/>
    <p:sldId id="294" r:id="rId13"/>
    <p:sldId id="260" r:id="rId14"/>
    <p:sldId id="293" r:id="rId15"/>
    <p:sldId id="267" r:id="rId16"/>
    <p:sldId id="288" r:id="rId17"/>
    <p:sldId id="285" r:id="rId18"/>
    <p:sldId id="291" r:id="rId19"/>
    <p:sldId id="283" r:id="rId20"/>
    <p:sldId id="297" r:id="rId21"/>
    <p:sldId id="284" r:id="rId22"/>
    <p:sldId id="263" r:id="rId23"/>
    <p:sldId id="266" r:id="rId24"/>
    <p:sldId id="292" r:id="rId25"/>
    <p:sldId id="290" r:id="rId26"/>
    <p:sldId id="278" r:id="rId27"/>
    <p:sldId id="259" r:id="rId28"/>
    <p:sldId id="269" r:id="rId29"/>
    <p:sldId id="265" r:id="rId30"/>
    <p:sldId id="287" r:id="rId31"/>
    <p:sldId id="281" r:id="rId32"/>
    <p:sldId id="271" r:id="rId33"/>
    <p:sldId id="282" r:id="rId34"/>
    <p:sldId id="261" r:id="rId35"/>
    <p:sldId id="277" r:id="rId36"/>
    <p:sldId id="257" r:id="rId37"/>
    <p:sldId id="273" r:id="rId38"/>
    <p:sldId id="298" r:id="rId39"/>
    <p:sldId id="299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C535F-958A-4232-B22B-155046B68A46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8134-0D08-4425-9A32-80648210C4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09694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C535F-958A-4232-B22B-155046B68A46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8134-0D08-4425-9A32-80648210C4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21555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C535F-958A-4232-B22B-155046B68A46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8134-0D08-4425-9A32-80648210C4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17347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C535F-958A-4232-B22B-155046B68A46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8134-0D08-4425-9A32-80648210C4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64628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C535F-958A-4232-B22B-155046B68A46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8134-0D08-4425-9A32-80648210C4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01232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C535F-958A-4232-B22B-155046B68A46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8134-0D08-4425-9A32-80648210C4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00533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C535F-958A-4232-B22B-155046B68A46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8134-0D08-4425-9A32-80648210C4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04625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C535F-958A-4232-B22B-155046B68A46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8134-0D08-4425-9A32-80648210C4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80505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C535F-958A-4232-B22B-155046B68A46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8134-0D08-4425-9A32-80648210C4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18127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C535F-958A-4232-B22B-155046B68A46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8134-0D08-4425-9A32-80648210C4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9298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C535F-958A-4232-B22B-155046B68A46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8134-0D08-4425-9A32-80648210C4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98301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C535F-958A-4232-B22B-155046B68A46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48134-0D08-4425-9A32-80648210C4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7755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er3ed.qrz.ru/tvardovsky-terkin.htm" TargetMode="External"/><Relationship Id="rId2" Type="http://schemas.openxmlformats.org/officeDocument/2006/relationships/hyperlink" Target="http://a4format.ru/book-titles.php?author=59&amp;dtls_books=1&amp;lt=210&amp;submenu=5&amp;title=461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Владимир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5182"/>
            <a:ext cx="8568952" cy="4990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9054" y="5589240"/>
            <a:ext cx="8928992" cy="107721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«Василий </a:t>
            </a:r>
            <a:r>
              <a:rPr lang="ru-RU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Тёркин</a:t>
            </a:r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»</a:t>
            </a:r>
          </a:p>
          <a:p>
            <a:pPr algn="ctr"/>
            <a:r>
              <a:rPr lang="ru-RU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Книга про бойца</a:t>
            </a:r>
            <a:endParaRPr lang="ru-RU" sz="28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39952" y="4903002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/>
              <a:t>Учитель: Светлана Тимофеевна Лапшина</a:t>
            </a:r>
            <a:endParaRPr lang="ru-RU" b="1" dirty="0"/>
          </a:p>
        </p:txBody>
      </p:sp>
      <p:pic>
        <p:nvPicPr>
          <p:cNvPr id="5" name="Picture 2" descr="C:\Users\Владимир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428604"/>
            <a:ext cx="8568952" cy="4990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Владимир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48" y="357166"/>
            <a:ext cx="8568952" cy="4990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1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Владимир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8640960" cy="51477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260648"/>
            <a:ext cx="80648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А будет ли для него завтра?</a:t>
            </a:r>
          </a:p>
          <a:p>
            <a:pPr algn="just"/>
            <a:r>
              <a:rPr lang="ru-RU" sz="2400" b="1" dirty="0" smtClean="0"/>
              <a:t>Какая </a:t>
            </a:r>
            <a:r>
              <a:rPr lang="ru-RU" sz="2400" b="1" dirty="0"/>
              <a:t>сила заставляет этого человека идти вперёд навстречу смерти, без высоких слов, «не ради </a:t>
            </a:r>
            <a:r>
              <a:rPr lang="ru-RU" sz="2400" b="1" dirty="0" smtClean="0"/>
              <a:t>славы»?</a:t>
            </a:r>
          </a:p>
          <a:p>
            <a:pPr algn="just"/>
            <a:r>
              <a:rPr lang="ru-RU" sz="2400" dirty="0" smtClean="0"/>
              <a:t>Твардовский показывает войну глазами обыкновенного солдата, войну не парадную, когда героизм не виден.</a:t>
            </a:r>
          </a:p>
          <a:p>
            <a:pPr algn="just"/>
            <a:r>
              <a:rPr lang="ru-RU" sz="2400" dirty="0" smtClean="0"/>
              <a:t>Да </a:t>
            </a:r>
            <a:r>
              <a:rPr lang="ru-RU" sz="2400" dirty="0" err="1" smtClean="0"/>
              <a:t>Тёркин</a:t>
            </a:r>
            <a:r>
              <a:rPr lang="ru-RU" sz="2400" dirty="0" smtClean="0"/>
              <a:t> и не думает о героизме и не представляет себя героем. Делает человек своё дело и всё. </a:t>
            </a:r>
          </a:p>
          <a:p>
            <a:pPr algn="just"/>
            <a:r>
              <a:rPr lang="ru-RU" sz="2400" dirty="0" smtClean="0"/>
              <a:t>Потому-то </a:t>
            </a:r>
            <a:r>
              <a:rPr lang="ru-RU" sz="2400" dirty="0" err="1" smtClean="0"/>
              <a:t>Тёркин</a:t>
            </a:r>
            <a:r>
              <a:rPr lang="ru-RU" sz="2400" dirty="0" smtClean="0"/>
              <a:t> и такие, как он, </a:t>
            </a:r>
            <a:r>
              <a:rPr lang="ru-RU" sz="2400" b="1" dirty="0" smtClean="0"/>
              <a:t>настоящие герои войны.</a:t>
            </a:r>
            <a:endParaRPr lang="ru-RU" sz="2400" b="1" dirty="0"/>
          </a:p>
        </p:txBody>
      </p:sp>
    </p:spTree>
    <p:extLst>
      <p:ext uri="{BB962C8B-B14F-4D97-AF65-F5344CB8AC3E}">
        <p14:creationId xmlns="" xmlns:p14="http://schemas.microsoft.com/office/powerpoint/2010/main" val="38441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Владимир\Desktop\eadadd742a08f8a98a472dac0a363ab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68760"/>
            <a:ext cx="4114800" cy="36621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486916"/>
            <a:ext cx="367240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…Словом, книга про бойца </a:t>
            </a:r>
          </a:p>
          <a:p>
            <a:r>
              <a:rPr lang="ru-RU" sz="2000" dirty="0" smtClean="0"/>
              <a:t>Без начала, без конца.</a:t>
            </a:r>
          </a:p>
          <a:p>
            <a:endParaRPr lang="ru-RU" sz="2000" dirty="0"/>
          </a:p>
          <a:p>
            <a:r>
              <a:rPr lang="ru-RU" sz="2000" dirty="0" smtClean="0"/>
              <a:t>Почему так – без начала?</a:t>
            </a:r>
          </a:p>
          <a:p>
            <a:r>
              <a:rPr lang="ru-RU" sz="2000" dirty="0" smtClean="0"/>
              <a:t>Потому, что сроку мало</a:t>
            </a:r>
          </a:p>
          <a:p>
            <a:r>
              <a:rPr lang="ru-RU" sz="2000" dirty="0" smtClean="0"/>
              <a:t>Начинать её сначала.</a:t>
            </a:r>
          </a:p>
          <a:p>
            <a:r>
              <a:rPr lang="ru-RU" sz="2000" dirty="0" smtClean="0"/>
              <a:t>Почему же без конца?</a:t>
            </a:r>
          </a:p>
          <a:p>
            <a:r>
              <a:rPr lang="ru-RU" sz="2000" dirty="0" smtClean="0"/>
              <a:t>Просто жалко молодца.</a:t>
            </a:r>
          </a:p>
          <a:p>
            <a:r>
              <a:rPr lang="ru-RU" sz="2000" dirty="0" smtClean="0"/>
              <a:t>С первых дней годины горькой,</a:t>
            </a:r>
          </a:p>
          <a:p>
            <a:r>
              <a:rPr lang="ru-RU" sz="2000" dirty="0" smtClean="0"/>
              <a:t>В тяжкий час земли родной</a:t>
            </a:r>
          </a:p>
          <a:p>
            <a:r>
              <a:rPr lang="ru-RU" sz="2000" dirty="0" smtClean="0"/>
              <a:t>Не шутя, Василий </a:t>
            </a:r>
            <a:r>
              <a:rPr lang="ru-RU" sz="2000" dirty="0" err="1" smtClean="0"/>
              <a:t>Тёркин</a:t>
            </a:r>
            <a:r>
              <a:rPr lang="ru-RU" sz="2000" dirty="0" smtClean="0"/>
              <a:t>,</a:t>
            </a:r>
          </a:p>
          <a:p>
            <a:r>
              <a:rPr lang="ru-RU" sz="2000" dirty="0" smtClean="0"/>
              <a:t>Подружились мы с тобой,</a:t>
            </a:r>
          </a:p>
          <a:p>
            <a:endParaRPr lang="ru-RU" sz="2000" dirty="0"/>
          </a:p>
          <a:p>
            <a:r>
              <a:rPr lang="ru-RU" sz="2000" dirty="0" smtClean="0"/>
              <a:t>Я забыть того не вправе, </a:t>
            </a:r>
          </a:p>
          <a:p>
            <a:r>
              <a:rPr lang="ru-RU" sz="2000" dirty="0" smtClean="0"/>
              <a:t>Чем твоей обязан славе,</a:t>
            </a:r>
          </a:p>
          <a:p>
            <a:r>
              <a:rPr lang="ru-RU" sz="2000" dirty="0" smtClean="0"/>
              <a:t>Чем и где помог ты мне.</a:t>
            </a:r>
          </a:p>
          <a:p>
            <a:r>
              <a:rPr lang="ru-RU" sz="2000" dirty="0" smtClean="0"/>
              <a:t>Делу время, час забаве, </a:t>
            </a:r>
          </a:p>
          <a:p>
            <a:r>
              <a:rPr lang="ru-RU" sz="2000" dirty="0" smtClean="0"/>
              <a:t>Дорог </a:t>
            </a:r>
            <a:r>
              <a:rPr lang="ru-RU" sz="2000" dirty="0" err="1" smtClean="0"/>
              <a:t>Тёркин</a:t>
            </a:r>
            <a:r>
              <a:rPr lang="ru-RU" sz="2000" dirty="0" smtClean="0"/>
              <a:t> на войне.</a:t>
            </a:r>
          </a:p>
          <a:p>
            <a:endParaRPr lang="ru-RU" sz="2000" dirty="0" smtClean="0"/>
          </a:p>
        </p:txBody>
      </p:sp>
    </p:spTree>
    <p:extLst>
      <p:ext uri="{BB962C8B-B14F-4D97-AF65-F5344CB8AC3E}">
        <p14:creationId xmlns="" xmlns:p14="http://schemas.microsoft.com/office/powerpoint/2010/main" val="367458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Владимир\Desktop\привал.ph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563350" cy="52521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79912" y="4741345"/>
            <a:ext cx="38164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На войне, в быту суровом, </a:t>
            </a:r>
          </a:p>
          <a:p>
            <a:r>
              <a:rPr lang="ru-RU" sz="2000" b="1" dirty="0"/>
              <a:t>В трудной жизни боевой, </a:t>
            </a:r>
          </a:p>
          <a:p>
            <a:r>
              <a:rPr lang="ru-RU" sz="2000" b="1" dirty="0"/>
              <a:t>На снегу, под хвойным кровом, </a:t>
            </a:r>
          </a:p>
          <a:p>
            <a:r>
              <a:rPr lang="ru-RU" sz="2000" b="1" dirty="0"/>
              <a:t>На стоянке полевой, - </a:t>
            </a:r>
          </a:p>
          <a:p>
            <a:r>
              <a:rPr lang="ru-RU" sz="2000" b="1" dirty="0"/>
              <a:t>Лучше нет простой, здоровой, </a:t>
            </a:r>
          </a:p>
          <a:p>
            <a:r>
              <a:rPr lang="ru-RU" sz="2000" b="1" dirty="0"/>
              <a:t>Доброй пищи фронтовой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19131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Владимир\Desktop\725269344215dca4b04fa5514c70db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99" y="188640"/>
            <a:ext cx="8480279" cy="54005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099" y="5733256"/>
            <a:ext cx="87313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На войне одной минутки не прожить без прибаутки, шутки самой немудрой.</a:t>
            </a:r>
          </a:p>
          <a:p>
            <a:r>
              <a:rPr lang="ru-RU" sz="2000" dirty="0" smtClean="0"/>
              <a:t>… от бомбёжки до другой без хорошей поговорки или присказки какой…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274150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274638"/>
            <a:ext cx="4186808" cy="1143000"/>
          </a:xfrm>
        </p:spPr>
        <p:txBody>
          <a:bodyPr/>
          <a:lstStyle/>
          <a:p>
            <a:r>
              <a:rPr lang="ru-RU" dirty="0" err="1"/>
              <a:t>Тёркин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88024" y="1600200"/>
            <a:ext cx="4176464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/>
              <a:t>- </a:t>
            </a:r>
            <a:r>
              <a:rPr lang="ru-RU" dirty="0"/>
              <a:t>кто же он такой?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Скажем </a:t>
            </a:r>
            <a:r>
              <a:rPr lang="ru-RU" dirty="0"/>
              <a:t>откровенно: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Просто </a:t>
            </a:r>
            <a:r>
              <a:rPr lang="ru-RU" dirty="0"/>
              <a:t>парень сам собой Он обыкновенный.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Впрочем</a:t>
            </a:r>
            <a:r>
              <a:rPr lang="ru-RU" dirty="0"/>
              <a:t>, парень хоть куда.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Парень </a:t>
            </a:r>
            <a:r>
              <a:rPr lang="ru-RU" dirty="0"/>
              <a:t>в этом роде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В </a:t>
            </a:r>
            <a:r>
              <a:rPr lang="ru-RU" dirty="0"/>
              <a:t>каждой роте есть всегда, Да и в каждом взводе.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И </a:t>
            </a:r>
            <a:r>
              <a:rPr lang="ru-RU" dirty="0"/>
              <a:t>чтоб знали, чем силён, Скажем откровенно: Красотою наделён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Не </a:t>
            </a:r>
            <a:r>
              <a:rPr lang="ru-RU" dirty="0"/>
              <a:t>был он отменной, </a:t>
            </a:r>
          </a:p>
        </p:txBody>
      </p:sp>
      <p:pic>
        <p:nvPicPr>
          <p:cNvPr id="14338" name="Picture 2" descr="C:\Users\Владимир\Desktop\index_pic.ph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4217971" cy="55774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3588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Владимир\Desktop\slide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82" y="635977"/>
            <a:ext cx="8521790" cy="56013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9378" y="635977"/>
            <a:ext cx="4534444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Переправа, переправа!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Берег левый, берег правый,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 снег шершавый, кромка льда…</a:t>
            </a:r>
          </a:p>
          <a:p>
            <a:endParaRPr lang="ru-RU" sz="2400" dirty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Кому память, кому слава.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Кому тёмная вода,-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Ни приметы, ни следа…</a:t>
            </a:r>
          </a:p>
          <a:p>
            <a:endParaRPr lang="ru-RU" sz="2400" dirty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Переправа, переправа!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Пушки бьют в кромешной мгле.</a:t>
            </a:r>
          </a:p>
          <a:p>
            <a:endParaRPr lang="ru-RU" sz="2400" dirty="0">
              <a:solidFill>
                <a:schemeClr val="bg1"/>
              </a:solidFill>
            </a:endParaRPr>
          </a:p>
          <a:p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Бой идёт святой и правый.</a:t>
            </a:r>
          </a:p>
          <a:p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Смертный бой не ради славы,</a:t>
            </a:r>
          </a:p>
          <a:p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Ради жизни на земле.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484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dirty="0" smtClean="0"/>
              <a:t>Поединок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32040" y="1268760"/>
            <a:ext cx="3678560" cy="525658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3800" dirty="0"/>
              <a:t>Хорошо, друзья, приятно, </a:t>
            </a:r>
            <a:endParaRPr lang="ru-RU" sz="3800" dirty="0" smtClean="0"/>
          </a:p>
          <a:p>
            <a:pPr marL="0" indent="0">
              <a:buNone/>
            </a:pPr>
            <a:r>
              <a:rPr lang="ru-RU" sz="3800" dirty="0" smtClean="0"/>
              <a:t>Сделав </a:t>
            </a:r>
            <a:r>
              <a:rPr lang="ru-RU" sz="3800" dirty="0"/>
              <a:t>дело, ко двору </a:t>
            </a:r>
            <a:r>
              <a:rPr lang="ru-RU" sz="3800" dirty="0" smtClean="0"/>
              <a:t>–</a:t>
            </a:r>
          </a:p>
          <a:p>
            <a:pPr marL="0" indent="0">
              <a:buNone/>
            </a:pPr>
            <a:r>
              <a:rPr lang="ru-RU" sz="3800" dirty="0" smtClean="0"/>
              <a:t> </a:t>
            </a:r>
            <a:r>
              <a:rPr lang="ru-RU" sz="3800" dirty="0"/>
              <a:t>В батальон идти обратно </a:t>
            </a:r>
            <a:endParaRPr lang="ru-RU" sz="3800" dirty="0" smtClean="0"/>
          </a:p>
          <a:p>
            <a:pPr marL="0" indent="0">
              <a:buNone/>
            </a:pPr>
            <a:r>
              <a:rPr lang="ru-RU" sz="3800" dirty="0" smtClean="0"/>
              <a:t>Из </a:t>
            </a:r>
            <a:r>
              <a:rPr lang="ru-RU" sz="3800" dirty="0"/>
              <a:t>разведки поутру. </a:t>
            </a:r>
            <a:endParaRPr lang="ru-RU" sz="3800" dirty="0" smtClean="0"/>
          </a:p>
          <a:p>
            <a:pPr marL="0" indent="0">
              <a:buNone/>
            </a:pPr>
            <a:endParaRPr lang="ru-RU" sz="3800" dirty="0" smtClean="0"/>
          </a:p>
          <a:p>
            <a:pPr marL="0" indent="0">
              <a:buNone/>
            </a:pPr>
            <a:r>
              <a:rPr lang="ru-RU" sz="3800" dirty="0" smtClean="0"/>
              <a:t>По </a:t>
            </a:r>
            <a:r>
              <a:rPr lang="ru-RU" sz="3800" dirty="0"/>
              <a:t>земле ступать советской, </a:t>
            </a:r>
            <a:endParaRPr lang="ru-RU" sz="3800" dirty="0" smtClean="0"/>
          </a:p>
          <a:p>
            <a:pPr marL="0" indent="0">
              <a:buNone/>
            </a:pPr>
            <a:r>
              <a:rPr lang="ru-RU" sz="3800" dirty="0" smtClean="0"/>
              <a:t>Думать </a:t>
            </a:r>
            <a:r>
              <a:rPr lang="ru-RU" sz="3800" dirty="0"/>
              <a:t>- мало ли о чём</a:t>
            </a:r>
            <a:r>
              <a:rPr lang="ru-RU" sz="3800" dirty="0" smtClean="0"/>
              <a:t>!</a:t>
            </a:r>
          </a:p>
          <a:p>
            <a:pPr marL="0" indent="0">
              <a:buNone/>
            </a:pPr>
            <a:r>
              <a:rPr lang="ru-RU" sz="3800" dirty="0" smtClean="0"/>
              <a:t> </a:t>
            </a:r>
            <a:r>
              <a:rPr lang="ru-RU" sz="3800" dirty="0"/>
              <a:t>Автомат нести немецкий, </a:t>
            </a:r>
            <a:endParaRPr lang="ru-RU" sz="3800" dirty="0" smtClean="0"/>
          </a:p>
          <a:p>
            <a:pPr marL="0" indent="0">
              <a:buNone/>
            </a:pPr>
            <a:r>
              <a:rPr lang="ru-RU" sz="3800" dirty="0" smtClean="0"/>
              <a:t>Между </a:t>
            </a:r>
            <a:r>
              <a:rPr lang="ru-RU" sz="3800" dirty="0"/>
              <a:t>прочим, за плечом. </a:t>
            </a:r>
            <a:endParaRPr lang="ru-RU" sz="3800" dirty="0" smtClean="0"/>
          </a:p>
          <a:p>
            <a:pPr marL="0" indent="0">
              <a:buNone/>
            </a:pPr>
            <a:endParaRPr lang="ru-RU" sz="3800" dirty="0"/>
          </a:p>
          <a:p>
            <a:pPr marL="0" indent="0">
              <a:buNone/>
            </a:pPr>
            <a:r>
              <a:rPr lang="ru-RU" sz="3800" dirty="0" smtClean="0"/>
              <a:t>«</a:t>
            </a:r>
            <a:r>
              <a:rPr lang="ru-RU" sz="3800" dirty="0"/>
              <a:t>Языка» - добычу ночи</a:t>
            </a:r>
            <a:r>
              <a:rPr lang="ru-RU" sz="3800" dirty="0" smtClean="0"/>
              <a:t>,</a:t>
            </a:r>
          </a:p>
          <a:p>
            <a:pPr marL="0" indent="0">
              <a:buNone/>
            </a:pPr>
            <a:r>
              <a:rPr lang="ru-RU" sz="3800" dirty="0" smtClean="0"/>
              <a:t>  </a:t>
            </a:r>
            <a:r>
              <a:rPr lang="ru-RU" sz="3800" dirty="0"/>
              <a:t>Что идёт, куда не хочет</a:t>
            </a:r>
            <a:r>
              <a:rPr lang="ru-RU" sz="3800" dirty="0" smtClean="0"/>
              <a:t>,</a:t>
            </a:r>
          </a:p>
          <a:p>
            <a:pPr marL="0" indent="0">
              <a:buNone/>
            </a:pPr>
            <a:r>
              <a:rPr lang="ru-RU" sz="3800" dirty="0" smtClean="0"/>
              <a:t> </a:t>
            </a:r>
            <a:r>
              <a:rPr lang="ru-RU" sz="3800" dirty="0"/>
              <a:t>На три шага впереди </a:t>
            </a:r>
            <a:endParaRPr lang="ru-RU" sz="3800" dirty="0" smtClean="0"/>
          </a:p>
          <a:p>
            <a:pPr marL="0" indent="0">
              <a:buNone/>
            </a:pPr>
            <a:r>
              <a:rPr lang="ru-RU" sz="3800" dirty="0" smtClean="0"/>
              <a:t>Подгонять</a:t>
            </a:r>
            <a:r>
              <a:rPr lang="ru-RU" sz="3800" dirty="0"/>
              <a:t>: </a:t>
            </a:r>
            <a:endParaRPr lang="ru-RU" sz="3800" dirty="0" smtClean="0"/>
          </a:p>
          <a:p>
            <a:pPr>
              <a:buFontTx/>
              <a:buChar char="-"/>
            </a:pPr>
            <a:r>
              <a:rPr lang="ru-RU" sz="3800" dirty="0" smtClean="0"/>
              <a:t>Иди</a:t>
            </a:r>
            <a:r>
              <a:rPr lang="ru-RU" sz="3800" dirty="0"/>
              <a:t>, иди... </a:t>
            </a:r>
            <a:endParaRPr lang="ru-RU" sz="3800" dirty="0" smtClean="0"/>
          </a:p>
          <a:p>
            <a:pPr>
              <a:buFontTx/>
              <a:buChar char="-"/>
            </a:pPr>
            <a:endParaRPr lang="ru-RU" sz="3800" dirty="0"/>
          </a:p>
          <a:p>
            <a:pPr>
              <a:buFontTx/>
              <a:buChar char="-"/>
            </a:pPr>
            <a:endParaRPr lang="ru-RU" sz="3800" dirty="0" smtClean="0"/>
          </a:p>
          <a:p>
            <a:pPr>
              <a:buFontTx/>
              <a:buChar char="-"/>
            </a:pPr>
            <a:endParaRPr lang="ru-RU" sz="3800" dirty="0"/>
          </a:p>
          <a:p>
            <a:pPr>
              <a:buFontTx/>
              <a:buChar char="-"/>
            </a:pPr>
            <a:endParaRPr lang="ru-RU" sz="3800" dirty="0" smtClean="0"/>
          </a:p>
          <a:p>
            <a:pPr>
              <a:buFontTx/>
              <a:buChar char="-"/>
            </a:pPr>
            <a:endParaRPr lang="ru-RU" sz="3800" dirty="0"/>
          </a:p>
          <a:p>
            <a:pPr>
              <a:buFontTx/>
              <a:buChar char="-"/>
            </a:pPr>
            <a:endParaRPr lang="ru-RU" sz="3800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6146" name="Picture 2" descr="C:\Users\Владимир\Desktop\Поединок Худ. И.Бруни.ph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90" y="1313010"/>
            <a:ext cx="4008793" cy="53008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536" y="6093296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Как проходил поединок?</a:t>
            </a:r>
            <a:br>
              <a:rPr lang="ru-RU" sz="2000" b="1" dirty="0"/>
            </a:br>
            <a:endParaRPr lang="ru-RU" sz="2000" b="1" dirty="0"/>
          </a:p>
        </p:txBody>
      </p:sp>
    </p:spTree>
    <p:extLst>
      <p:ext uri="{BB962C8B-B14F-4D97-AF65-F5344CB8AC3E}">
        <p14:creationId xmlns="" xmlns:p14="http://schemas.microsoft.com/office/powerpoint/2010/main" val="54644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Владимир\Desktop\index_pic (1).ph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42" y="1063173"/>
            <a:ext cx="8856984" cy="56166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260648"/>
            <a:ext cx="7848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prstClr val="black"/>
                </a:solidFill>
                <a:ea typeface="+mj-ea"/>
                <a:cs typeface="+mj-cs"/>
              </a:rPr>
              <a:t>Бой в болоте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860032" y="1268760"/>
            <a:ext cx="399181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— В своем болоте </a:t>
            </a:r>
          </a:p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Ты находишься сейчас. </a:t>
            </a:r>
          </a:p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Ты в цепи. Во взводе. В роте. </a:t>
            </a:r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имеешь связь и часть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Даже сетовать неловко</a:t>
            </a:r>
          </a:p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При такой, чудак, судьбе. </a:t>
            </a:r>
          </a:p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 тебя в руках винтовка, </a:t>
            </a:r>
          </a:p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Две гранаты при тебе. </a:t>
            </a:r>
          </a:p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 тебя — в тылу ль,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 фланге,- 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Сам не знаешь, как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силён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,— Бронебойки, пушки, танки. </a:t>
            </a:r>
          </a:p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Ты, брат,— это батальон.</a:t>
            </a:r>
          </a:p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Полк. Дивизия. А хочешь — Фронт. Россия! Наконец,</a:t>
            </a:r>
          </a:p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Я скажу тебе короче </a:t>
            </a:r>
          </a:p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 понятней: ты — боец.</a:t>
            </a:r>
          </a:p>
        </p:txBody>
      </p:sp>
    </p:spTree>
    <p:extLst>
      <p:ext uri="{BB962C8B-B14F-4D97-AF65-F5344CB8AC3E}">
        <p14:creationId xmlns="" xmlns:p14="http://schemas.microsoft.com/office/powerpoint/2010/main" val="6672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908720"/>
            <a:ext cx="3008313" cy="5217443"/>
          </a:xfrm>
        </p:spPr>
        <p:txBody>
          <a:bodyPr>
            <a:noAutofit/>
          </a:bodyPr>
          <a:lstStyle/>
          <a:p>
            <a:r>
              <a:rPr lang="ru-RU" sz="1600" dirty="0"/>
              <a:t>Оглушённый тяжким гулом</a:t>
            </a:r>
            <a:r>
              <a:rPr lang="ru-RU" sz="1600" dirty="0" smtClean="0"/>
              <a:t>,</a:t>
            </a:r>
          </a:p>
          <a:p>
            <a:r>
              <a:rPr lang="ru-RU" sz="1600" dirty="0" smtClean="0"/>
              <a:t> </a:t>
            </a:r>
            <a:r>
              <a:rPr lang="ru-RU" sz="1600" dirty="0" err="1"/>
              <a:t>Тёркин</a:t>
            </a:r>
            <a:r>
              <a:rPr lang="ru-RU" sz="1600" dirty="0"/>
              <a:t> никнет головой. </a:t>
            </a:r>
            <a:endParaRPr lang="ru-RU" sz="1600" dirty="0" smtClean="0"/>
          </a:p>
          <a:p>
            <a:r>
              <a:rPr lang="ru-RU" sz="1600" dirty="0" smtClean="0"/>
              <a:t>Тула</a:t>
            </a:r>
            <a:r>
              <a:rPr lang="ru-RU" sz="1600" dirty="0"/>
              <a:t>, Тула, что ж ты, Тула, </a:t>
            </a:r>
            <a:endParaRPr lang="ru-RU" sz="1600" dirty="0" smtClean="0"/>
          </a:p>
          <a:p>
            <a:r>
              <a:rPr lang="ru-RU" sz="1600" dirty="0" smtClean="0"/>
              <a:t>Тут </a:t>
            </a:r>
            <a:r>
              <a:rPr lang="ru-RU" sz="1600" dirty="0"/>
              <a:t>же свой боец живой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 </a:t>
            </a:r>
            <a:r>
              <a:rPr lang="ru-RU" sz="1600" dirty="0"/>
              <a:t>Он сидит за стенкой дзота</a:t>
            </a:r>
            <a:r>
              <a:rPr lang="ru-RU" sz="1600" dirty="0" smtClean="0"/>
              <a:t>,</a:t>
            </a:r>
          </a:p>
          <a:p>
            <a:r>
              <a:rPr lang="ru-RU" sz="1600" dirty="0" smtClean="0"/>
              <a:t> </a:t>
            </a:r>
            <a:r>
              <a:rPr lang="ru-RU" sz="1600" dirty="0"/>
              <a:t>Кровь течёт, рукав набряк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 </a:t>
            </a:r>
            <a:r>
              <a:rPr lang="ru-RU" sz="1600" dirty="0"/>
              <a:t>Тула, Тула, неохота </a:t>
            </a:r>
            <a:endParaRPr lang="ru-RU" sz="1600" dirty="0" smtClean="0"/>
          </a:p>
          <a:p>
            <a:r>
              <a:rPr lang="ru-RU" sz="1600" dirty="0" smtClean="0"/>
              <a:t>Помирать </a:t>
            </a:r>
            <a:r>
              <a:rPr lang="ru-RU" sz="1600" dirty="0"/>
              <a:t>ему вот так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 </a:t>
            </a:r>
            <a:r>
              <a:rPr lang="ru-RU" sz="1600" dirty="0"/>
              <a:t>На полу в холодной </a:t>
            </a:r>
            <a:r>
              <a:rPr lang="ru-RU" sz="1600" dirty="0" smtClean="0"/>
              <a:t>яме</a:t>
            </a:r>
          </a:p>
          <a:p>
            <a:r>
              <a:rPr lang="ru-RU" sz="1600" dirty="0" smtClean="0"/>
              <a:t> </a:t>
            </a:r>
            <a:r>
              <a:rPr lang="ru-RU" sz="1600" dirty="0"/>
              <a:t>Неохота </a:t>
            </a:r>
            <a:r>
              <a:rPr lang="ru-RU" sz="1600" dirty="0" smtClean="0"/>
              <a:t>нипочём</a:t>
            </a:r>
          </a:p>
          <a:p>
            <a:r>
              <a:rPr lang="ru-RU" sz="1600" dirty="0" smtClean="0"/>
              <a:t> </a:t>
            </a:r>
            <a:r>
              <a:rPr lang="ru-RU" sz="1600" dirty="0"/>
              <a:t>Гибнуть с мокрыми </a:t>
            </a:r>
            <a:r>
              <a:rPr lang="ru-RU" sz="1600" dirty="0" smtClean="0"/>
              <a:t>ногами,</a:t>
            </a:r>
          </a:p>
          <a:p>
            <a:r>
              <a:rPr lang="ru-RU" sz="1600" dirty="0" smtClean="0"/>
              <a:t> </a:t>
            </a:r>
            <a:r>
              <a:rPr lang="ru-RU" sz="1600" dirty="0"/>
              <a:t>Со своим больным плечом. </a:t>
            </a:r>
            <a:endParaRPr lang="ru-RU" sz="1600" dirty="0" smtClean="0"/>
          </a:p>
          <a:p>
            <a:r>
              <a:rPr lang="ru-RU" sz="1600" dirty="0" smtClean="0"/>
              <a:t>Жалко </a:t>
            </a:r>
            <a:r>
              <a:rPr lang="ru-RU" sz="1600" dirty="0"/>
              <a:t>жизни той, приманки, Малость хочется пожить</a:t>
            </a:r>
            <a:r>
              <a:rPr lang="ru-RU" sz="1600" dirty="0" smtClean="0"/>
              <a:t>,</a:t>
            </a:r>
          </a:p>
          <a:p>
            <a:r>
              <a:rPr lang="ru-RU" sz="1600" dirty="0" smtClean="0"/>
              <a:t> </a:t>
            </a:r>
            <a:r>
              <a:rPr lang="ru-RU" sz="1600" dirty="0"/>
              <a:t>Хоть погреться на лежанке, </a:t>
            </a:r>
            <a:endParaRPr lang="ru-RU" sz="1600" dirty="0" smtClean="0"/>
          </a:p>
          <a:p>
            <a:r>
              <a:rPr lang="ru-RU" sz="1600" dirty="0" smtClean="0"/>
              <a:t>Хоть </a:t>
            </a:r>
            <a:r>
              <a:rPr lang="ru-RU" sz="1600" dirty="0"/>
              <a:t>портянки просушить</a:t>
            </a:r>
            <a:r>
              <a:rPr lang="ru-RU" sz="1600" dirty="0" smtClean="0"/>
              <a:t>...</a:t>
            </a:r>
          </a:p>
          <a:p>
            <a:r>
              <a:rPr lang="ru-RU" sz="1600" dirty="0" smtClean="0"/>
              <a:t> </a:t>
            </a:r>
            <a:r>
              <a:rPr lang="ru-RU" sz="1600" dirty="0" err="1"/>
              <a:t>Тёркин</a:t>
            </a:r>
            <a:r>
              <a:rPr lang="ru-RU" sz="1600" dirty="0"/>
              <a:t> сник. Тоска </a:t>
            </a:r>
            <a:r>
              <a:rPr lang="ru-RU" sz="1600" dirty="0" smtClean="0"/>
              <a:t>согнула…</a:t>
            </a:r>
          </a:p>
          <a:p>
            <a:r>
              <a:rPr lang="ru-RU" sz="1600" dirty="0" smtClean="0"/>
              <a:t>Тула</a:t>
            </a:r>
            <a:r>
              <a:rPr lang="ru-RU" sz="1600" dirty="0"/>
              <a:t>, Тула. Это ж я</a:t>
            </a:r>
            <a:r>
              <a:rPr lang="ru-RU" sz="1600" dirty="0" smtClean="0"/>
              <a:t>...</a:t>
            </a:r>
          </a:p>
          <a:p>
            <a:r>
              <a:rPr lang="ru-RU" sz="1600" dirty="0" smtClean="0"/>
              <a:t> </a:t>
            </a:r>
            <a:r>
              <a:rPr lang="ru-RU" sz="1600" dirty="0"/>
              <a:t>Тула... Родина моя!..</a:t>
            </a:r>
          </a:p>
        </p:txBody>
      </p:sp>
      <p:pic>
        <p:nvPicPr>
          <p:cNvPr id="5" name="Picture 3" descr="C:\Users\Владимир\Desktop\Тёркин ранен Худ. О.Верейский.ph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268760"/>
            <a:ext cx="5111750" cy="38310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1560" y="332656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err="1" smtClean="0"/>
              <a:t>Тёркин</a:t>
            </a:r>
            <a:r>
              <a:rPr lang="ru-RU" sz="4000" dirty="0" smtClean="0"/>
              <a:t> ранен</a:t>
            </a:r>
            <a:endParaRPr lang="ru-RU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3923928" y="5517232"/>
            <a:ext cx="4752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При чём тут танкисты?</a:t>
            </a:r>
            <a:endParaRPr lang="ru-RU" sz="2000" b="1" dirty="0"/>
          </a:p>
        </p:txBody>
      </p:sp>
    </p:spTree>
    <p:extLst>
      <p:ext uri="{BB962C8B-B14F-4D97-AF65-F5344CB8AC3E}">
        <p14:creationId xmlns="" xmlns:p14="http://schemas.microsoft.com/office/powerpoint/2010/main" val="134981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/>
              <a:t>Смерть и воин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9552" y="548681"/>
            <a:ext cx="4038600" cy="595285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— </a:t>
            </a:r>
            <a:r>
              <a:rPr lang="ru-RU" sz="1800" dirty="0"/>
              <a:t>Я не худший и не лучший,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Что </a:t>
            </a:r>
            <a:r>
              <a:rPr lang="ru-RU" sz="1800" dirty="0"/>
              <a:t>погибну на войне.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Но </a:t>
            </a:r>
            <a:r>
              <a:rPr lang="ru-RU" sz="1800" dirty="0"/>
              <a:t>в конце ее, послушай,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Дашь </a:t>
            </a:r>
            <a:r>
              <a:rPr lang="ru-RU" sz="1800" dirty="0"/>
              <a:t>ты на день отпуск мне?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Дашь </a:t>
            </a:r>
            <a:r>
              <a:rPr lang="ru-RU" sz="1800" dirty="0"/>
              <a:t>ты мне в тот день последний</a:t>
            </a:r>
            <a:r>
              <a:rPr lang="ru-RU" sz="1800" dirty="0" smtClean="0"/>
              <a:t>,</a:t>
            </a:r>
          </a:p>
          <a:p>
            <a:pPr marL="0" indent="0">
              <a:buNone/>
            </a:pPr>
            <a:r>
              <a:rPr lang="ru-RU" sz="1800" dirty="0" smtClean="0"/>
              <a:t> </a:t>
            </a:r>
            <a:r>
              <a:rPr lang="ru-RU" sz="1800" dirty="0"/>
              <a:t>В праздник славы мировой,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Услыхать </a:t>
            </a:r>
            <a:r>
              <a:rPr lang="ru-RU" sz="1800" dirty="0"/>
              <a:t>салют победный,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Что </a:t>
            </a:r>
            <a:r>
              <a:rPr lang="ru-RU" sz="1800" dirty="0"/>
              <a:t>раздастся над Москвой?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Дашь </a:t>
            </a:r>
            <a:r>
              <a:rPr lang="ru-RU" sz="1800" dirty="0"/>
              <a:t>ты мне в тот день немножко Погулять среди живых?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Дашь </a:t>
            </a:r>
            <a:r>
              <a:rPr lang="ru-RU" sz="1800" dirty="0"/>
              <a:t>ты мне в одно окошко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Постучать </a:t>
            </a:r>
            <a:r>
              <a:rPr lang="ru-RU" sz="1800" dirty="0"/>
              <a:t>в краях родных</a:t>
            </a:r>
            <a:r>
              <a:rPr lang="ru-RU" sz="1800" dirty="0" smtClean="0"/>
              <a:t>,</a:t>
            </a:r>
          </a:p>
          <a:p>
            <a:pPr marL="0" indent="0">
              <a:buNone/>
            </a:pPr>
            <a:r>
              <a:rPr lang="ru-RU" sz="1800" dirty="0" smtClean="0"/>
              <a:t> </a:t>
            </a:r>
            <a:r>
              <a:rPr lang="ru-RU" sz="1800" dirty="0"/>
              <a:t>И как выйдут на крылечко</a:t>
            </a:r>
            <a:r>
              <a:rPr lang="ru-RU" sz="1800" dirty="0" smtClean="0"/>
              <a:t>,</a:t>
            </a:r>
          </a:p>
          <a:p>
            <a:pPr marL="0" indent="0">
              <a:buNone/>
            </a:pPr>
            <a:r>
              <a:rPr lang="ru-RU" sz="1800" dirty="0" smtClean="0"/>
              <a:t>— </a:t>
            </a:r>
            <a:r>
              <a:rPr lang="ru-RU" sz="1800" dirty="0"/>
              <a:t>Смерть, а Смерть, еще мне там Дашь сказать одно словечко? Полсловечка?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— </a:t>
            </a:r>
            <a:r>
              <a:rPr lang="ru-RU" sz="1800" dirty="0"/>
              <a:t>Нет. Не дам... </a:t>
            </a:r>
            <a:endParaRPr lang="ru-RU" sz="1800" dirty="0" smtClean="0"/>
          </a:p>
        </p:txBody>
      </p:sp>
      <p:pic>
        <p:nvPicPr>
          <p:cNvPr id="3074" name="Picture 2" descr="C:\Users\Владимир\Desktop\1354762172_x_83e8c7c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302" y="980729"/>
            <a:ext cx="3167271" cy="41044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76056" y="5301208"/>
            <a:ext cx="374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Дрогнул Теркин, замерзая </a:t>
            </a:r>
          </a:p>
          <a:p>
            <a:r>
              <a:rPr lang="ru-RU" dirty="0"/>
              <a:t>На постели снеговой. </a:t>
            </a:r>
          </a:p>
          <a:p>
            <a:r>
              <a:rPr lang="ru-RU" dirty="0"/>
              <a:t>— Так пошла ты прочь, Косая,</a:t>
            </a:r>
          </a:p>
          <a:p>
            <a:r>
              <a:rPr lang="ru-RU" dirty="0"/>
              <a:t> Я солдат еще живой.</a:t>
            </a:r>
          </a:p>
        </p:txBody>
      </p:sp>
    </p:spTree>
    <p:extLst>
      <p:ext uri="{BB962C8B-B14F-4D97-AF65-F5344CB8AC3E}">
        <p14:creationId xmlns="" xmlns:p14="http://schemas.microsoft.com/office/powerpoint/2010/main" val="163898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Александр </a:t>
            </a:r>
            <a:r>
              <a:rPr lang="ru-RU" sz="3200" b="1" dirty="0" err="1" smtClean="0"/>
              <a:t>Трифонович</a:t>
            </a:r>
            <a:r>
              <a:rPr lang="ru-RU" sz="3200" b="1" dirty="0" smtClean="0"/>
              <a:t> Твардовский</a:t>
            </a:r>
            <a:br>
              <a:rPr lang="ru-RU" sz="3200" b="1" dirty="0" smtClean="0"/>
            </a:br>
            <a:r>
              <a:rPr lang="ru-RU" sz="2800" dirty="0" smtClean="0"/>
              <a:t>(1910 - 1971)</a:t>
            </a:r>
            <a:endParaRPr lang="ru-RU" sz="2800" dirty="0"/>
          </a:p>
        </p:txBody>
      </p:sp>
      <p:pic>
        <p:nvPicPr>
          <p:cNvPr id="16386" name="Picture 2" descr="C:\Users\Владимир\Desktop\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1600200"/>
            <a:ext cx="3577262" cy="45259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С финской войны  у него осталось воспоминание</a:t>
            </a:r>
          </a:p>
          <a:p>
            <a:pPr marL="0" indent="0">
              <a:buNone/>
            </a:pPr>
            <a:r>
              <a:rPr lang="ru-RU" sz="2400" i="1" dirty="0" smtClean="0"/>
              <a:t>… о бойце-парнишке, </a:t>
            </a:r>
          </a:p>
          <a:p>
            <a:pPr marL="0" indent="0">
              <a:buNone/>
            </a:pPr>
            <a:r>
              <a:rPr lang="ru-RU" sz="2400" i="1" dirty="0" smtClean="0"/>
              <a:t>Что был в сороковом году</a:t>
            </a:r>
          </a:p>
          <a:p>
            <a:pPr marL="0" indent="0">
              <a:buNone/>
            </a:pPr>
            <a:r>
              <a:rPr lang="ru-RU" sz="2400" i="1" dirty="0" smtClean="0"/>
              <a:t>Убит в Финляндии на льду.</a:t>
            </a:r>
          </a:p>
          <a:p>
            <a:pPr marL="0" indent="0">
              <a:buNone/>
            </a:pPr>
            <a:r>
              <a:rPr lang="ru-RU" sz="2400" i="1" dirty="0" smtClean="0"/>
              <a:t>Лежало как-то неумело</a:t>
            </a:r>
          </a:p>
          <a:p>
            <a:pPr marL="0" indent="0">
              <a:buNone/>
            </a:pPr>
            <a:r>
              <a:rPr lang="ru-RU" sz="2400" i="1" dirty="0" smtClean="0"/>
              <a:t>По-детски маленькое тело…</a:t>
            </a:r>
            <a:endParaRPr lang="ru-RU" sz="2400" i="1" dirty="0"/>
          </a:p>
        </p:txBody>
      </p:sp>
    </p:spTree>
    <p:extLst>
      <p:ext uri="{BB962C8B-B14F-4D97-AF65-F5344CB8AC3E}">
        <p14:creationId xmlns="" xmlns:p14="http://schemas.microsoft.com/office/powerpoint/2010/main" val="14818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Владимир\Desktop\index_pic (1).ph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8680364" cy="55643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2091596"/>
            <a:ext cx="345638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- А ну-ка, </a:t>
            </a:r>
          </a:p>
          <a:p>
            <a:r>
              <a:rPr lang="ru-RU" sz="2000" b="1" dirty="0"/>
              <a:t>Понесём его в санбат. </a:t>
            </a:r>
          </a:p>
          <a:p>
            <a:endParaRPr lang="ru-RU" sz="2000" b="1" dirty="0"/>
          </a:p>
          <a:p>
            <a:r>
              <a:rPr lang="ru-RU" sz="2000" b="1" dirty="0"/>
              <a:t>- Ну и редкостное дело, - </a:t>
            </a:r>
          </a:p>
          <a:p>
            <a:r>
              <a:rPr lang="ru-RU" sz="2000" b="1" dirty="0"/>
              <a:t>Рассуждают не спеша. - </a:t>
            </a:r>
          </a:p>
          <a:p>
            <a:r>
              <a:rPr lang="ru-RU" sz="2000" b="1" dirty="0"/>
              <a:t>Одно дело - просто тело, </a:t>
            </a:r>
          </a:p>
          <a:p>
            <a:r>
              <a:rPr lang="ru-RU" sz="2000" b="1" dirty="0"/>
              <a:t>А тут - тело и душа. </a:t>
            </a:r>
          </a:p>
          <a:p>
            <a:endParaRPr lang="ru-RU" sz="2000" b="1" dirty="0"/>
          </a:p>
          <a:p>
            <a:r>
              <a:rPr lang="ru-RU" sz="2000" b="1" dirty="0"/>
              <a:t>- Еле-еле душа в теле... </a:t>
            </a:r>
          </a:p>
          <a:p>
            <a:r>
              <a:rPr lang="ru-RU" sz="2000" b="1" dirty="0"/>
              <a:t>- Шутки, что ль, зазяб совсем. </a:t>
            </a:r>
          </a:p>
          <a:p>
            <a:r>
              <a:rPr lang="ru-RU" sz="2000" b="1" dirty="0"/>
              <a:t>А уж мы тебя хотели, </a:t>
            </a:r>
          </a:p>
          <a:p>
            <a:r>
              <a:rPr lang="ru-RU" sz="2000" b="1" dirty="0"/>
              <a:t>Понимаешь, в </a:t>
            </a:r>
            <a:r>
              <a:rPr lang="ru-RU" sz="2000" b="1" dirty="0" err="1"/>
              <a:t>наркомзем</a:t>
            </a:r>
            <a:r>
              <a:rPr lang="ru-RU" sz="2000" b="1" dirty="0"/>
              <a:t>...</a:t>
            </a:r>
          </a:p>
        </p:txBody>
      </p:sp>
    </p:spTree>
    <p:extLst>
      <p:ext uri="{BB962C8B-B14F-4D97-AF65-F5344CB8AC3E}">
        <p14:creationId xmlns="" xmlns:p14="http://schemas.microsoft.com/office/powerpoint/2010/main" val="335784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Тёркин</a:t>
            </a:r>
            <a:r>
              <a:rPr lang="ru-RU" dirty="0" smtClean="0"/>
              <a:t> пишет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76056" y="1124744"/>
            <a:ext cx="3888432" cy="55446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/>
              <a:t>… И </a:t>
            </a:r>
            <a:r>
              <a:rPr lang="ru-RU" sz="1800" dirty="0"/>
              <a:t>могу вам </a:t>
            </a:r>
            <a:r>
              <a:rPr lang="ru-RU" sz="1800" dirty="0" smtClean="0"/>
              <a:t>сообщить  </a:t>
            </a:r>
          </a:p>
          <a:p>
            <a:pPr marL="0" indent="0">
              <a:buNone/>
            </a:pPr>
            <a:r>
              <a:rPr lang="ru-RU" sz="1800" dirty="0" smtClean="0"/>
              <a:t>Из </a:t>
            </a:r>
            <a:r>
              <a:rPr lang="ru-RU" sz="1800" dirty="0"/>
              <a:t>своей палаты,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Что</a:t>
            </a:r>
            <a:r>
              <a:rPr lang="ru-RU" sz="1800" dirty="0"/>
              <a:t>, большой любитель жить,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Выжил </a:t>
            </a:r>
            <a:r>
              <a:rPr lang="ru-RU" sz="1800" dirty="0"/>
              <a:t>я, ребята.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И </a:t>
            </a:r>
            <a:r>
              <a:rPr lang="ru-RU" sz="1800" dirty="0"/>
              <a:t>хотя натёр бока, </a:t>
            </a:r>
            <a:r>
              <a:rPr lang="ru-RU" sz="1800" dirty="0" smtClean="0"/>
              <a:t> </a:t>
            </a:r>
          </a:p>
          <a:p>
            <a:pPr marL="0" indent="0">
              <a:buNone/>
            </a:pPr>
            <a:r>
              <a:rPr lang="ru-RU" sz="1800" dirty="0" smtClean="0"/>
              <a:t>Належался </a:t>
            </a:r>
            <a:r>
              <a:rPr lang="ru-RU" sz="1800" dirty="0"/>
              <a:t>лежнем,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Говорят</a:t>
            </a:r>
            <a:r>
              <a:rPr lang="ru-RU" sz="1800" dirty="0"/>
              <a:t>, зато нога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Будет </a:t>
            </a:r>
            <a:r>
              <a:rPr lang="ru-RU" sz="1800" dirty="0"/>
              <a:t>лучше прежней</a:t>
            </a:r>
            <a:r>
              <a:rPr lang="ru-RU" sz="1800" dirty="0" smtClean="0"/>
              <a:t>.</a:t>
            </a:r>
          </a:p>
          <a:p>
            <a:pPr marL="0" indent="0">
              <a:buNone/>
            </a:pPr>
            <a:r>
              <a:rPr lang="ru-RU" sz="1800" dirty="0" smtClean="0"/>
              <a:t> </a:t>
            </a:r>
            <a:r>
              <a:rPr lang="ru-RU" sz="1800" dirty="0"/>
              <a:t>И намерен я опять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Вскоре </a:t>
            </a:r>
            <a:r>
              <a:rPr lang="ru-RU" sz="1800" dirty="0"/>
              <a:t>без подмоги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Той </a:t>
            </a:r>
            <a:r>
              <a:rPr lang="ru-RU" sz="1800" dirty="0"/>
              <a:t>ногой траву топтать,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Встав </a:t>
            </a:r>
            <a:r>
              <a:rPr lang="ru-RU" sz="1800" dirty="0"/>
              <a:t>на обе ноги</a:t>
            </a:r>
            <a:r>
              <a:rPr lang="ru-RU" sz="1800" dirty="0" smtClean="0"/>
              <a:t>...</a:t>
            </a:r>
          </a:p>
          <a:p>
            <a:pPr marL="0" indent="0">
              <a:buNone/>
            </a:pPr>
            <a:r>
              <a:rPr lang="ru-RU" sz="1800" dirty="0" smtClean="0"/>
              <a:t> </a:t>
            </a:r>
            <a:r>
              <a:rPr lang="ru-RU" sz="1800" dirty="0"/>
              <a:t>Озабочен я сейчас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Лишь </a:t>
            </a:r>
            <a:r>
              <a:rPr lang="ru-RU" sz="1800" dirty="0"/>
              <a:t>одной задачей,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Чтоб </a:t>
            </a:r>
            <a:r>
              <a:rPr lang="ru-RU" sz="1800" dirty="0"/>
              <a:t>попасть в родную часть,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Никуда </a:t>
            </a:r>
            <a:r>
              <a:rPr lang="ru-RU" sz="1800" dirty="0"/>
              <a:t>иначе. </a:t>
            </a:r>
          </a:p>
        </p:txBody>
      </p:sp>
      <p:pic>
        <p:nvPicPr>
          <p:cNvPr id="4099" name="Picture 3" descr="C:\Users\Владимир\Desktop\тёркин пишет.ph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90" y="1196752"/>
            <a:ext cx="4072876" cy="52894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1457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dirty="0" smtClean="0"/>
              <a:t>ГАРМОНЬ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11960" y="1196752"/>
            <a:ext cx="4752528" cy="5544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… И от той гармошки старой, </a:t>
            </a:r>
          </a:p>
          <a:p>
            <a:pPr marL="0" indent="0">
              <a:buNone/>
            </a:pPr>
            <a:r>
              <a:rPr lang="ru-RU" sz="2000" dirty="0" smtClean="0"/>
              <a:t>Что осталась сиротой,</a:t>
            </a:r>
          </a:p>
          <a:p>
            <a:pPr marL="0" indent="0">
              <a:buNone/>
            </a:pPr>
            <a:r>
              <a:rPr lang="ru-RU" sz="2000" dirty="0" smtClean="0"/>
              <a:t>Как-то вдруг теплее стало</a:t>
            </a:r>
          </a:p>
          <a:p>
            <a:pPr marL="0" indent="0">
              <a:buNone/>
            </a:pPr>
            <a:r>
              <a:rPr lang="ru-RU" sz="2000" dirty="0" smtClean="0"/>
              <a:t>На дороге фронтовой.</a:t>
            </a:r>
          </a:p>
          <a:p>
            <a:pPr marL="0" indent="0">
              <a:buNone/>
            </a:pPr>
            <a:r>
              <a:rPr lang="ru-RU" sz="2000" dirty="0" smtClean="0"/>
              <a:t>От машин заиндевелых</a:t>
            </a:r>
          </a:p>
          <a:p>
            <a:pPr marL="0" indent="0">
              <a:buNone/>
            </a:pPr>
            <a:r>
              <a:rPr lang="ru-RU" sz="2000" dirty="0" smtClean="0"/>
              <a:t>Шёл народ, как на огонь.</a:t>
            </a:r>
          </a:p>
          <a:p>
            <a:pPr marL="0" indent="0">
              <a:buNone/>
            </a:pPr>
            <a:r>
              <a:rPr lang="ru-RU" sz="2000" dirty="0" smtClean="0"/>
              <a:t>И кому какое дело, </a:t>
            </a:r>
          </a:p>
          <a:p>
            <a:pPr marL="0" indent="0">
              <a:buNone/>
            </a:pPr>
            <a:r>
              <a:rPr lang="ru-RU" sz="2000" dirty="0" smtClean="0"/>
              <a:t>Кто играет, чья гармонь.</a:t>
            </a:r>
          </a:p>
          <a:p>
            <a:pPr marL="0" indent="0">
              <a:buNone/>
            </a:pPr>
            <a:r>
              <a:rPr lang="ru-RU" sz="2000" dirty="0" smtClean="0"/>
              <a:t>Только двое тех танкистов. </a:t>
            </a:r>
          </a:p>
          <a:p>
            <a:pPr marL="0" indent="0">
              <a:buNone/>
            </a:pPr>
            <a:r>
              <a:rPr lang="ru-RU" sz="2000" dirty="0" smtClean="0"/>
              <a:t>Тот водитель и стрелок,</a:t>
            </a:r>
          </a:p>
          <a:p>
            <a:pPr marL="0" indent="0">
              <a:buNone/>
            </a:pPr>
            <a:r>
              <a:rPr lang="ru-RU" sz="2000" dirty="0" smtClean="0"/>
              <a:t> Всё глядят на гармониста –</a:t>
            </a:r>
          </a:p>
          <a:p>
            <a:pPr marL="0" indent="0">
              <a:buNone/>
            </a:pPr>
            <a:r>
              <a:rPr lang="ru-RU" sz="2000" dirty="0" smtClean="0"/>
              <a:t>Словно что-то невдомёк…</a:t>
            </a:r>
          </a:p>
          <a:p>
            <a:pPr marL="0" indent="0">
              <a:buNone/>
            </a:pPr>
            <a:r>
              <a:rPr lang="ru-RU" sz="2000" dirty="0" smtClean="0"/>
              <a:t>Что-то чудится ребятам…</a:t>
            </a:r>
          </a:p>
          <a:p>
            <a:pPr marL="0" indent="0" algn="r">
              <a:buNone/>
            </a:pPr>
            <a:r>
              <a:rPr lang="ru-RU" sz="2000" b="1" dirty="0" smtClean="0"/>
              <a:t>ЧТО ИМЕННО?</a:t>
            </a:r>
          </a:p>
          <a:p>
            <a:pPr marL="0" indent="0">
              <a:buNone/>
            </a:pPr>
            <a:endParaRPr lang="ru-RU" sz="2000" dirty="0"/>
          </a:p>
        </p:txBody>
      </p:sp>
      <p:pic>
        <p:nvPicPr>
          <p:cNvPr id="10242" name="Picture 2" descr="C:\Users\Владимир\Desktop\[LI8RK_15-02]_[IL_04]-k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3600400" cy="51570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3758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Владимир\Desktop\slide_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564904"/>
            <a:ext cx="6697663" cy="39465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67744" y="332656"/>
            <a:ext cx="44644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А гармонь зовёт куда-то,</a:t>
            </a:r>
          </a:p>
          <a:p>
            <a:pPr algn="ctr"/>
            <a:r>
              <a:rPr lang="ru-RU" sz="2400" dirty="0" smtClean="0"/>
              <a:t>Далеко, легко ведёт…</a:t>
            </a:r>
          </a:p>
          <a:p>
            <a:pPr algn="ctr"/>
            <a:endParaRPr lang="ru-RU" sz="2400" dirty="0"/>
          </a:p>
          <a:p>
            <a:pPr algn="ctr"/>
            <a:r>
              <a:rPr lang="ru-RU" sz="2400" dirty="0" smtClean="0"/>
              <a:t>Нет, какой вы все , ребята, </a:t>
            </a:r>
          </a:p>
          <a:p>
            <a:pPr algn="ctr"/>
            <a:r>
              <a:rPr lang="ru-RU" sz="2400" dirty="0" smtClean="0"/>
              <a:t>Удивительный народ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273437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dirty="0" err="1" smtClean="0"/>
              <a:t>Тёркин-Тёркин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60032" y="1340768"/>
            <a:ext cx="4104456" cy="47853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/>
              <a:t>Мать-Россия, мы полсвета 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У </a:t>
            </a:r>
            <a:r>
              <a:rPr lang="ru-RU" sz="2400" dirty="0"/>
              <a:t>твоих прошли колёс, 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Позади </a:t>
            </a:r>
            <a:r>
              <a:rPr lang="ru-RU" sz="2400" dirty="0"/>
              <a:t>оставив </a:t>
            </a:r>
            <a:r>
              <a:rPr lang="ru-RU" sz="2400" dirty="0" smtClean="0"/>
              <a:t>где-то</a:t>
            </a:r>
          </a:p>
          <a:p>
            <a:pPr marL="0" indent="0">
              <a:buNone/>
            </a:pPr>
            <a:r>
              <a:rPr lang="ru-RU" sz="2400" dirty="0" smtClean="0"/>
              <a:t> </a:t>
            </a:r>
            <a:r>
              <a:rPr lang="ru-RU" sz="2400" dirty="0"/>
              <a:t>Рек твоих раздольный плёс. 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Долго-долго </a:t>
            </a:r>
            <a:r>
              <a:rPr lang="ru-RU" sz="2400" dirty="0"/>
              <a:t>за </a:t>
            </a:r>
            <a:r>
              <a:rPr lang="ru-RU" sz="2400" dirty="0" smtClean="0"/>
              <a:t>обозом</a:t>
            </a:r>
          </a:p>
          <a:p>
            <a:pPr marL="0" indent="0">
              <a:buNone/>
            </a:pPr>
            <a:r>
              <a:rPr lang="ru-RU" sz="2400" dirty="0" smtClean="0"/>
              <a:t> </a:t>
            </a:r>
            <a:r>
              <a:rPr lang="ru-RU" sz="2400" dirty="0"/>
              <a:t>В край чужой тянулся вслед Белый цвет твоей берёзы 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И </a:t>
            </a:r>
            <a:r>
              <a:rPr lang="ru-RU" sz="2400" dirty="0"/>
              <a:t>в пути сошёл на нет</a:t>
            </a:r>
            <a:r>
              <a:rPr lang="ru-RU" sz="2400" dirty="0" smtClean="0"/>
              <a:t>.</a:t>
            </a:r>
          </a:p>
          <a:p>
            <a:pPr marL="0" indent="0">
              <a:buNone/>
            </a:pPr>
            <a:r>
              <a:rPr lang="ru-RU" sz="2400" dirty="0" smtClean="0"/>
              <a:t> </a:t>
            </a:r>
            <a:r>
              <a:rPr lang="ru-RU" sz="2400" dirty="0"/>
              <a:t>С Волгой, с древнею </a:t>
            </a:r>
            <a:r>
              <a:rPr lang="ru-RU" sz="2400" dirty="0" err="1"/>
              <a:t>Москвою</a:t>
            </a:r>
            <a:r>
              <a:rPr lang="ru-RU" sz="2400" dirty="0"/>
              <a:t> 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Как </a:t>
            </a:r>
            <a:r>
              <a:rPr lang="ru-RU" sz="2400" dirty="0"/>
              <a:t>ты нынче далека. 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Между </a:t>
            </a:r>
            <a:r>
              <a:rPr lang="ru-RU" sz="2400" dirty="0"/>
              <a:t>нами и тобою </a:t>
            </a:r>
            <a:r>
              <a:rPr lang="ru-RU" sz="2400" dirty="0" smtClean="0"/>
              <a:t>– </a:t>
            </a:r>
          </a:p>
          <a:p>
            <a:pPr marL="0" indent="0">
              <a:buNone/>
            </a:pPr>
            <a:r>
              <a:rPr lang="ru-RU" sz="2400" dirty="0" smtClean="0"/>
              <a:t>Три </a:t>
            </a:r>
            <a:r>
              <a:rPr lang="ru-RU" sz="2400" dirty="0"/>
              <a:t>не наших языка. </a:t>
            </a:r>
          </a:p>
        </p:txBody>
      </p:sp>
      <p:pic>
        <p:nvPicPr>
          <p:cNvPr id="11266" name="Picture 2" descr="C:\Users\Владимир\Desktop\тёркин-т.ph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4050450" cy="5400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5419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Владимир\Desktop\Кто стрелял. Худ. И.Бруни.ph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8786114" cy="53497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3608" y="404664"/>
            <a:ext cx="73448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/>
              <a:t>Кто стрелял?</a:t>
            </a:r>
            <a:endParaRPr lang="ru-RU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2699792" y="1340768"/>
            <a:ext cx="374441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Бой неравный</a:t>
            </a:r>
            <a:r>
              <a:rPr lang="ru-RU" alt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 </a:t>
            </a:r>
            <a:r>
              <a:rPr lang="ru-RU" alt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бой короткий, </a:t>
            </a:r>
            <a:endParaRPr lang="ru-RU" alt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Самолёт </a:t>
            </a:r>
            <a:r>
              <a:rPr lang="ru-RU" alt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чужой, с крестом, Покачнулся, точно лодка, Зачерпнувшая бортом. </a:t>
            </a:r>
            <a:r>
              <a:rPr lang="ru-RU" alt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Накренясь</a:t>
            </a:r>
            <a:r>
              <a:rPr lang="ru-RU" alt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пошёл по кругу, Кувыркается над лугом, </a:t>
            </a:r>
            <a:endParaRPr lang="ru-RU" alt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alt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Не </a:t>
            </a:r>
            <a:r>
              <a:rPr lang="ru-RU" alt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задерживай - давай</a:t>
            </a:r>
            <a:r>
              <a:rPr lang="ru-RU" alt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alt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землю штопором въезжай! Сам стрелок глядит с испугом: Что наделал невзначай. Скоростной, военный, чёрный, </a:t>
            </a:r>
            <a:endParaRPr lang="ru-RU" alt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alt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Современный</a:t>
            </a:r>
            <a:r>
              <a:rPr lang="ru-RU" alt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двухмоторный Самолёт - стальная снасть - Ухнул в землю, завывая, </a:t>
            </a:r>
            <a:endParaRPr lang="ru-RU" alt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alt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Шар </a:t>
            </a:r>
            <a:r>
              <a:rPr lang="ru-RU" alt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земной пробить </a:t>
            </a:r>
            <a:r>
              <a:rPr lang="ru-RU" alt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желая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alt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 в Америку попасть. </a:t>
            </a:r>
            <a:endParaRPr lang="ru-RU" alt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0319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 награде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27984" y="1600200"/>
            <a:ext cx="4258816" cy="4525963"/>
          </a:xfrm>
        </p:spPr>
        <p:txBody>
          <a:bodyPr/>
          <a:lstStyle/>
          <a:p>
            <a:r>
              <a:rPr lang="ru-RU" sz="2400" dirty="0" smtClean="0"/>
              <a:t>Нет, ребята, я не гордый,</a:t>
            </a:r>
          </a:p>
          <a:p>
            <a:pPr marL="0" indent="0">
              <a:buNone/>
            </a:pPr>
            <a:r>
              <a:rPr lang="ru-RU" sz="2400" dirty="0" smtClean="0"/>
              <a:t>Не загадывая вдаль,</a:t>
            </a:r>
          </a:p>
          <a:p>
            <a:pPr marL="0" indent="0">
              <a:buNone/>
            </a:pPr>
            <a:r>
              <a:rPr lang="ru-RU" sz="2400" dirty="0" smtClean="0"/>
              <a:t>Я скажу: зачем мне орден,</a:t>
            </a:r>
          </a:p>
          <a:p>
            <a:pPr marL="0" indent="0">
              <a:buNone/>
            </a:pPr>
            <a:r>
              <a:rPr lang="ru-RU" sz="2400" dirty="0" smtClean="0"/>
              <a:t>Я согласен на медаль.</a:t>
            </a:r>
          </a:p>
          <a:p>
            <a:pPr marL="0" indent="0">
              <a:buNone/>
            </a:pPr>
            <a:r>
              <a:rPr lang="ru-RU" sz="2400" dirty="0" smtClean="0"/>
              <a:t>На медаль, и то не к спеху…</a:t>
            </a:r>
          </a:p>
          <a:p>
            <a:pPr marL="0" indent="0">
              <a:buNone/>
            </a:pPr>
            <a:r>
              <a:rPr lang="ru-RU" sz="2400" dirty="0" smtClean="0"/>
              <a:t>Вот закончили б войну….</a:t>
            </a:r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r>
              <a:rPr lang="ru-RU" sz="2400" dirty="0" smtClean="0"/>
              <a:t>О  ЧЁМ  МЕЧТАЕТ  ТЁРКИН? </a:t>
            </a:r>
            <a:endParaRPr lang="ru-RU" sz="2400" dirty="0"/>
          </a:p>
        </p:txBody>
      </p:sp>
      <p:pic>
        <p:nvPicPr>
          <p:cNvPr id="6146" name="Picture 2" descr="C:\Users\Владимир\Desktop\141564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09155"/>
            <a:ext cx="3672408" cy="49281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0422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Два солдата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492941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Снова где-то на задворках Мёрзлый грунт боднул снаряд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Как ни в чём - Василий </a:t>
            </a:r>
            <a:r>
              <a:rPr lang="ru-RU" dirty="0" err="1"/>
              <a:t>Тёркин</a:t>
            </a:r>
            <a:r>
              <a:rPr lang="ru-RU" dirty="0"/>
              <a:t>, Как ни в чём - старик солдат.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- </a:t>
            </a:r>
            <a:r>
              <a:rPr lang="ru-RU" dirty="0"/>
              <a:t>Эти штуки в жизни нашей, </a:t>
            </a:r>
            <a:r>
              <a:rPr lang="ru-RU" dirty="0" smtClean="0"/>
              <a:t>-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Дед расхвастался, - пустяк</a:t>
            </a:r>
            <a:r>
              <a:rPr lang="ru-RU" dirty="0" smtClean="0"/>
              <a:t>!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Нам осколки даже в каше Попадались. Точно так.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Попадёт</a:t>
            </a:r>
            <a:r>
              <a:rPr lang="ru-RU" dirty="0"/>
              <a:t>, откинешь ложкой</a:t>
            </a:r>
            <a:r>
              <a:rPr lang="ru-RU" dirty="0" smtClean="0"/>
              <a:t>,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А в тебя - так и мертвец.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– Но </a:t>
            </a:r>
            <a:r>
              <a:rPr lang="ru-RU" dirty="0"/>
              <a:t>не знали вы бомбёжки</a:t>
            </a:r>
            <a:r>
              <a:rPr lang="ru-RU" dirty="0" smtClean="0"/>
              <a:t>,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Я скажу тебе, отец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- Это верно, тут наука</a:t>
            </a:r>
            <a:r>
              <a:rPr lang="ru-RU" dirty="0" smtClean="0"/>
              <a:t>,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Тут напротив не попрёшь.</a:t>
            </a:r>
          </a:p>
        </p:txBody>
      </p:sp>
      <p:pic>
        <p:nvPicPr>
          <p:cNvPr id="6147" name="Picture 3" descr="C:\Users\Владимир\Desktop\slide_1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28800"/>
            <a:ext cx="3598327" cy="45259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885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Владимир\Desktop\На днепре И.Бруни.ph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4" y="1052736"/>
            <a:ext cx="8937456" cy="56166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83968" y="6093296"/>
            <a:ext cx="43298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/>
              <a:t>«На Днепре»  Худ. </a:t>
            </a:r>
            <a:r>
              <a:rPr lang="ru-RU" sz="2000" b="1" dirty="0" err="1" smtClean="0"/>
              <a:t>И.Бруни</a:t>
            </a:r>
            <a:endParaRPr lang="ru-RU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868144" y="1124744"/>
            <a:ext cx="3168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Под огнём не ждёт пехота, </a:t>
            </a:r>
          </a:p>
          <a:p>
            <a:r>
              <a:rPr lang="ru-RU" b="1" dirty="0"/>
              <a:t>Уставной держась статьи, </a:t>
            </a:r>
          </a:p>
          <a:p>
            <a:r>
              <a:rPr lang="ru-RU" b="1" dirty="0"/>
              <a:t>За паром идут ворота; </a:t>
            </a:r>
          </a:p>
          <a:p>
            <a:r>
              <a:rPr lang="ru-RU" b="1" dirty="0"/>
              <a:t>Доски, брёвна - за ладьи. </a:t>
            </a:r>
          </a:p>
          <a:p>
            <a:endParaRPr lang="ru-RU" b="1" dirty="0"/>
          </a:p>
          <a:p>
            <a:r>
              <a:rPr lang="ru-RU" b="1" dirty="0"/>
              <a:t>К ночи будут переправы, </a:t>
            </a:r>
          </a:p>
          <a:p>
            <a:r>
              <a:rPr lang="ru-RU" b="1" dirty="0"/>
              <a:t>В срок поднимутся мосты, </a:t>
            </a:r>
          </a:p>
          <a:p>
            <a:r>
              <a:rPr lang="ru-RU" b="1" dirty="0"/>
              <a:t>А ребятам берег правый </a:t>
            </a:r>
          </a:p>
          <a:p>
            <a:r>
              <a:rPr lang="ru-RU" b="1" dirty="0"/>
              <a:t>Свесил на воду кусты. </a:t>
            </a:r>
          </a:p>
          <a:p>
            <a:endParaRPr lang="ru-RU" b="1" dirty="0"/>
          </a:p>
          <a:p>
            <a:r>
              <a:rPr lang="ru-RU" b="1" dirty="0"/>
              <a:t>Подплывай, хватай за гриву. </a:t>
            </a:r>
          </a:p>
          <a:p>
            <a:r>
              <a:rPr lang="ru-RU" b="1" dirty="0"/>
              <a:t>Словно доброго коня. </a:t>
            </a:r>
          </a:p>
          <a:p>
            <a:r>
              <a:rPr lang="ru-RU" b="1" dirty="0"/>
              <a:t>Передышка под обрывом </a:t>
            </a:r>
          </a:p>
          <a:p>
            <a:r>
              <a:rPr lang="ru-RU" b="1" dirty="0"/>
              <a:t>И защита от огня.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15616" y="260648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На Днепре</a:t>
            </a:r>
            <a:endParaRPr lang="ru-RU" sz="3600" dirty="0"/>
          </a:p>
        </p:txBody>
      </p:sp>
    </p:spTree>
    <p:extLst>
      <p:ext uri="{BB962C8B-B14F-4D97-AF65-F5344CB8AC3E}">
        <p14:creationId xmlns="" xmlns:p14="http://schemas.microsoft.com/office/powerpoint/2010/main" val="254694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 солдата - сироту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052736"/>
            <a:ext cx="4038600" cy="507342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У дощечки на развилке,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Сняв </a:t>
            </a:r>
            <a:r>
              <a:rPr lang="ru-RU" dirty="0"/>
              <a:t>пилотку, наш солдат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Постоял</a:t>
            </a:r>
            <a:r>
              <a:rPr lang="ru-RU" dirty="0"/>
              <a:t>, как на могилке,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И </a:t>
            </a:r>
            <a:r>
              <a:rPr lang="ru-RU" dirty="0"/>
              <a:t>пора ему назад.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И</a:t>
            </a:r>
            <a:r>
              <a:rPr lang="ru-RU" dirty="0"/>
              <a:t>, подворье покидая,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За </a:t>
            </a:r>
            <a:r>
              <a:rPr lang="ru-RU" dirty="0"/>
              <a:t>войной спеша скорей,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Что </a:t>
            </a:r>
            <a:r>
              <a:rPr lang="ru-RU" dirty="0"/>
              <a:t>он думал, не гадаю,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Что </a:t>
            </a:r>
            <a:r>
              <a:rPr lang="ru-RU" dirty="0"/>
              <a:t>он нёс в душе своей...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Но</a:t>
            </a:r>
            <a:r>
              <a:rPr lang="ru-RU" dirty="0"/>
              <a:t>, бездомный и безродный,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Воротившись </a:t>
            </a:r>
            <a:r>
              <a:rPr lang="ru-RU" dirty="0"/>
              <a:t>в батальон,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Ел </a:t>
            </a:r>
            <a:r>
              <a:rPr lang="ru-RU" dirty="0"/>
              <a:t>солдат свой суп холодный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После </a:t>
            </a:r>
            <a:r>
              <a:rPr lang="ru-RU" dirty="0"/>
              <a:t>всех, и плакал он.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На </a:t>
            </a:r>
            <a:r>
              <a:rPr lang="ru-RU" dirty="0"/>
              <a:t>краю сухой канавы,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С </a:t>
            </a:r>
            <a:r>
              <a:rPr lang="ru-RU" dirty="0"/>
              <a:t>горькой, детской дрожью рта, Плакал, сидя с ложкой в правой</a:t>
            </a:r>
            <a:r>
              <a:rPr lang="ru-RU" dirty="0" smtClean="0"/>
              <a:t>,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С хлебом в левой, - сирота. </a:t>
            </a:r>
          </a:p>
        </p:txBody>
      </p:sp>
      <p:pic>
        <p:nvPicPr>
          <p:cNvPr id="5" name="Picture 2" descr="C:\Users\Владимир\Desktop\про солдата сироту.ph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57" y="980728"/>
            <a:ext cx="3865507" cy="51454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5472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196752"/>
            <a:ext cx="3682752" cy="4929411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2400" dirty="0" smtClean="0"/>
              <a:t>Именно тогда родилось чувство вины и долга перед рядовым бойцом, желание показать простого русского человека на войне.</a:t>
            </a:r>
          </a:p>
          <a:p>
            <a:pPr algn="just"/>
            <a:r>
              <a:rPr lang="ru-RU" sz="2400" dirty="0" smtClean="0"/>
              <a:t>В годы Великой Отечественной войны это желание воплотилось «в книгу про бойца, без начала, без конца», начатую в 1942, оконченную в 1945 г. и названную по имени главного героя – «Василий </a:t>
            </a:r>
            <a:r>
              <a:rPr lang="ru-RU" sz="2400" dirty="0" err="1" smtClean="0"/>
              <a:t>Тёркин</a:t>
            </a:r>
            <a:r>
              <a:rPr lang="ru-RU" sz="2400" dirty="0" smtClean="0"/>
              <a:t>».</a:t>
            </a:r>
            <a:endParaRPr lang="ru-RU" sz="2400" dirty="0"/>
          </a:p>
        </p:txBody>
      </p:sp>
      <p:pic>
        <p:nvPicPr>
          <p:cNvPr id="5" name="Picture 3" descr="C:\Users\Владимир\Desktop\104376_html_34c6b77d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08720"/>
            <a:ext cx="3826736" cy="5065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3"/>
          <p:cNvSpPr txBox="1">
            <a:spLocks/>
          </p:cNvSpPr>
          <p:nvPr/>
        </p:nvSpPr>
        <p:spPr>
          <a:xfrm>
            <a:off x="454920" y="1145264"/>
            <a:ext cx="3682752" cy="492941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Именно тогда родилось чувство вины и долга перед рядовым бойцом, желание показать простого русского человека на войне.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годы Великой Отечественной войны это желание воплотилось «в книгу про бойца, без начала, без конца», начатую в 1942, оконченную в 1945 г. и названную по имени главного героя – «Василий Тёркин».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3" descr="C:\Users\Владимир\Desktop\104376_html_34c6b77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2" y="857232"/>
            <a:ext cx="3826736" cy="5065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5051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 любви</a:t>
            </a:r>
            <a:endParaRPr lang="ru-RU" dirty="0"/>
          </a:p>
        </p:txBody>
      </p:sp>
      <p:pic>
        <p:nvPicPr>
          <p:cNvPr id="5122" name="Picture 2" descr="C:\Users\Владимир\Desktop\О любви И.Бруни.ph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92" y="1256858"/>
            <a:ext cx="3645891" cy="48693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Владимир\Desktop\О любви.php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093" y="1268760"/>
            <a:ext cx="3636980" cy="48574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7784" y="6237312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Художник И. </a:t>
            </a:r>
            <a:r>
              <a:rPr lang="ru-RU" sz="2400" dirty="0" err="1" smtClean="0"/>
              <a:t>Бруни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328624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Владимир\Desktop\terkin(2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4176464" cy="50405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96136" y="980728"/>
            <a:ext cx="28803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В чём особенности сюжета </a:t>
            </a:r>
            <a:endParaRPr lang="ru-RU" sz="3200" dirty="0" smtClean="0"/>
          </a:p>
          <a:p>
            <a:r>
              <a:rPr lang="ru-RU" sz="3200" dirty="0" smtClean="0"/>
              <a:t>«</a:t>
            </a:r>
            <a:r>
              <a:rPr lang="ru-RU" sz="3200" dirty="0"/>
              <a:t>Книги про бойца»? </a:t>
            </a:r>
            <a:endParaRPr lang="ru-RU" sz="3200" dirty="0" smtClean="0"/>
          </a:p>
          <a:p>
            <a:endParaRPr lang="ru-RU" sz="3200" dirty="0"/>
          </a:p>
          <a:p>
            <a:r>
              <a:rPr lang="ru-RU" sz="3200" dirty="0" smtClean="0"/>
              <a:t>Как </a:t>
            </a:r>
            <a:r>
              <a:rPr lang="ru-RU" sz="3200" dirty="0"/>
              <a:t>вы </a:t>
            </a:r>
            <a:r>
              <a:rPr lang="ru-RU" sz="3200" dirty="0" smtClean="0"/>
              <a:t>определите</a:t>
            </a:r>
          </a:p>
          <a:p>
            <a:r>
              <a:rPr lang="ru-RU" sz="3200" dirty="0" smtClean="0"/>
              <a:t> </a:t>
            </a:r>
            <a:r>
              <a:rPr lang="ru-RU" sz="3200" dirty="0"/>
              <a:t>её жанр? </a:t>
            </a:r>
          </a:p>
        </p:txBody>
      </p:sp>
    </p:spTree>
    <p:extLst>
      <p:ext uri="{BB962C8B-B14F-4D97-AF65-F5344CB8AC3E}">
        <p14:creationId xmlns="" xmlns:p14="http://schemas.microsoft.com/office/powerpoint/2010/main" val="137709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:\Users\Владимир\Desktop\a9c82969d2e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6265"/>
            <a:ext cx="8904853" cy="56886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04048" y="980728"/>
            <a:ext cx="381642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С первых дней годины горькой, 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В тяжкий час земли родной, 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Не шутя, Василий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Тёркин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Подружились мы с тобой. </a:t>
            </a:r>
          </a:p>
          <a:p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Но ещё не знал я, право, 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Что с печатного столбца 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Всем придёшься ты по нраву, 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А иным войдёшь в сердца. </a:t>
            </a:r>
          </a:p>
          <a:p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000" b="1" dirty="0">
                <a:solidFill>
                  <a:srgbClr val="C00000"/>
                </a:solidFill>
              </a:rPr>
              <a:t>До войны едва в помине 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Был ты, </a:t>
            </a:r>
            <a:r>
              <a:rPr lang="ru-RU" sz="2000" b="1" dirty="0" err="1">
                <a:solidFill>
                  <a:srgbClr val="C00000"/>
                </a:solidFill>
              </a:rPr>
              <a:t>Тёркин</a:t>
            </a:r>
            <a:r>
              <a:rPr lang="ru-RU" sz="2000" b="1" dirty="0">
                <a:solidFill>
                  <a:srgbClr val="C00000"/>
                </a:solidFill>
              </a:rPr>
              <a:t>, на Руси. </a:t>
            </a:r>
          </a:p>
          <a:p>
            <a:r>
              <a:rPr lang="ru-RU" sz="2000" b="1" dirty="0" err="1">
                <a:solidFill>
                  <a:srgbClr val="C00000"/>
                </a:solidFill>
              </a:rPr>
              <a:t>Тёркин</a:t>
            </a:r>
            <a:r>
              <a:rPr lang="ru-RU" sz="2000" b="1" dirty="0">
                <a:solidFill>
                  <a:srgbClr val="C00000"/>
                </a:solidFill>
              </a:rPr>
              <a:t>? Кто такой? А ныне </a:t>
            </a:r>
          </a:p>
          <a:p>
            <a:r>
              <a:rPr lang="ru-RU" sz="2000" b="1" dirty="0" err="1">
                <a:solidFill>
                  <a:srgbClr val="C00000"/>
                </a:solidFill>
              </a:rPr>
              <a:t>Тёркин</a:t>
            </a:r>
            <a:r>
              <a:rPr lang="ru-RU" sz="2000" b="1" dirty="0">
                <a:solidFill>
                  <a:srgbClr val="C00000"/>
                </a:solidFill>
              </a:rPr>
              <a:t> - кто такой? - спроси. 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- </a:t>
            </a:r>
            <a:r>
              <a:rPr lang="ru-RU" sz="2000" b="1" dirty="0" err="1">
                <a:solidFill>
                  <a:srgbClr val="C00000"/>
                </a:solidFill>
              </a:rPr>
              <a:t>Тёркин</a:t>
            </a:r>
            <a:r>
              <a:rPr lang="ru-RU" sz="2000" b="1" dirty="0">
                <a:solidFill>
                  <a:srgbClr val="C00000"/>
                </a:solidFill>
              </a:rPr>
              <a:t>, как же! 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- Знаем. 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- Дорог. 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- Парень свой, как говорят</a:t>
            </a:r>
          </a:p>
        </p:txBody>
      </p:sp>
    </p:spTree>
    <p:extLst>
      <p:ext uri="{BB962C8B-B14F-4D97-AF65-F5344CB8AC3E}">
        <p14:creationId xmlns="" xmlns:p14="http://schemas.microsoft.com/office/powerpoint/2010/main" val="142977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 АВТОРА</a:t>
            </a:r>
            <a:endParaRPr lang="ru-RU" dirty="0"/>
          </a:p>
        </p:txBody>
      </p:sp>
      <p:pic>
        <p:nvPicPr>
          <p:cNvPr id="2052" name="Picture 4" descr="C:\Users\Владимир\Desktop\5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912" y="1484784"/>
            <a:ext cx="3789036" cy="47525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330824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/>
              <a:t>… И скажу тебе, не скрою,-</a:t>
            </a:r>
          </a:p>
          <a:p>
            <a:pPr marL="0" indent="0">
              <a:buNone/>
            </a:pPr>
            <a:r>
              <a:rPr lang="ru-RU" sz="2400" dirty="0" smtClean="0"/>
              <a:t>В этой книге, там ли, сям, </a:t>
            </a:r>
          </a:p>
          <a:p>
            <a:pPr marL="0" indent="0">
              <a:buNone/>
            </a:pPr>
            <a:r>
              <a:rPr lang="ru-RU" sz="2400" dirty="0" smtClean="0"/>
              <a:t>То, что молвить бы герою, говорю я лично сам.</a:t>
            </a:r>
          </a:p>
          <a:p>
            <a:pPr marL="0" indent="0">
              <a:buNone/>
            </a:pPr>
            <a:r>
              <a:rPr lang="ru-RU" sz="2400" dirty="0" smtClean="0"/>
              <a:t>Я за всё кругом в ответе,</a:t>
            </a:r>
          </a:p>
          <a:p>
            <a:pPr marL="0" indent="0">
              <a:buNone/>
            </a:pPr>
            <a:r>
              <a:rPr lang="ru-RU" sz="2400" dirty="0" smtClean="0"/>
              <a:t>И заметь, коль не заметил,</a:t>
            </a:r>
          </a:p>
          <a:p>
            <a:pPr marL="0" indent="0">
              <a:buNone/>
            </a:pPr>
            <a:r>
              <a:rPr lang="ru-RU" sz="2400" dirty="0" smtClean="0"/>
              <a:t>Что и </a:t>
            </a:r>
            <a:r>
              <a:rPr lang="ru-RU" sz="2400" dirty="0" err="1" smtClean="0"/>
              <a:t>Тёркин</a:t>
            </a:r>
            <a:r>
              <a:rPr lang="ru-RU" sz="2400" dirty="0" smtClean="0"/>
              <a:t>, мой герой,</a:t>
            </a:r>
          </a:p>
          <a:p>
            <a:pPr marL="0" indent="0">
              <a:buNone/>
            </a:pPr>
            <a:r>
              <a:rPr lang="ru-RU" sz="2400" dirty="0" smtClean="0"/>
              <a:t> За меня гласит порой…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4040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4929411"/>
          </a:xfrm>
        </p:spPr>
        <p:txBody>
          <a:bodyPr/>
          <a:lstStyle/>
          <a:p>
            <a:r>
              <a:rPr lang="ru-RU" dirty="0" smtClean="0"/>
              <a:t>Почему в своих воспоминаниях Твардовский подчёркивает разницу между </a:t>
            </a:r>
          </a:p>
          <a:p>
            <a:pPr marL="0" indent="0">
              <a:buNone/>
            </a:pPr>
            <a:r>
              <a:rPr lang="ru-RU" dirty="0" smtClean="0"/>
              <a:t>«Васей </a:t>
            </a:r>
            <a:r>
              <a:rPr lang="ru-RU" dirty="0" err="1" smtClean="0"/>
              <a:t>Тёркиным</a:t>
            </a:r>
            <a:r>
              <a:rPr lang="ru-RU" dirty="0" smtClean="0"/>
              <a:t>» </a:t>
            </a:r>
          </a:p>
          <a:p>
            <a:pPr marL="0" indent="0">
              <a:buNone/>
            </a:pPr>
            <a:r>
              <a:rPr lang="ru-RU" dirty="0" smtClean="0"/>
              <a:t>и </a:t>
            </a:r>
          </a:p>
          <a:p>
            <a:pPr marL="0" indent="0">
              <a:buNone/>
            </a:pPr>
            <a:r>
              <a:rPr lang="ru-RU" dirty="0" smtClean="0"/>
              <a:t>«Василием </a:t>
            </a:r>
            <a:r>
              <a:rPr lang="ru-RU" dirty="0" err="1" smtClean="0"/>
              <a:t>Тёркиным</a:t>
            </a:r>
            <a:r>
              <a:rPr lang="ru-RU" dirty="0" smtClean="0"/>
              <a:t>»?</a:t>
            </a:r>
            <a:endParaRPr lang="ru-RU" dirty="0"/>
          </a:p>
        </p:txBody>
      </p:sp>
      <p:pic>
        <p:nvPicPr>
          <p:cNvPr id="4098" name="Picture 2" descr="C:\Users\Владимир\Desktop\3.3.5.-3 чис-500x5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3773036" cy="57208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9214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Внеклассное чтение</a:t>
            </a:r>
            <a:endParaRPr lang="ru-RU" dirty="0"/>
          </a:p>
        </p:txBody>
      </p:sp>
      <p:pic>
        <p:nvPicPr>
          <p:cNvPr id="5122" name="Picture 2" descr="C:\Users\Владимир\Desktop\1334493388_805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4121595" cy="34470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4008" y="1278090"/>
            <a:ext cx="43204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После окончания войны и публикации первой поэмы о </a:t>
            </a:r>
            <a:r>
              <a:rPr lang="ru-RU" dirty="0" err="1"/>
              <a:t>Тёркине</a:t>
            </a:r>
            <a:r>
              <a:rPr lang="ru-RU" dirty="0"/>
              <a:t> читатели просили Твардовского написать продолжение о жизни нашего героя в мирное время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Сам Твардовский считал Василия принадлежащим военному времени. Однако его образ понадобился автору при написании сатирической </a:t>
            </a:r>
            <a:r>
              <a:rPr lang="ru-RU" dirty="0" smtClean="0"/>
              <a:t>поэмы, которая </a:t>
            </a:r>
            <a:r>
              <a:rPr lang="ru-RU" dirty="0"/>
              <a:t>получила название «</a:t>
            </a:r>
            <a:r>
              <a:rPr lang="ru-RU" dirty="0" err="1" smtClean="0"/>
              <a:t>Тёркин</a:t>
            </a:r>
            <a:r>
              <a:rPr lang="ru-RU" dirty="0" smtClean="0"/>
              <a:t> </a:t>
            </a:r>
            <a:r>
              <a:rPr lang="ru-RU" dirty="0"/>
              <a:t>на том свете</a:t>
            </a:r>
            <a:r>
              <a:rPr lang="ru-RU" dirty="0" smtClean="0"/>
              <a:t>».</a:t>
            </a:r>
          </a:p>
          <a:p>
            <a:r>
              <a:rPr lang="ru-RU" dirty="0" smtClean="0"/>
              <a:t> </a:t>
            </a:r>
            <a:r>
              <a:rPr lang="ru-RU" dirty="0"/>
              <a:t>Олицетворяющий жизнеспособность русского национального характера, Василий </a:t>
            </a:r>
            <a:r>
              <a:rPr lang="ru-RU" dirty="0" err="1"/>
              <a:t>Тёркин</a:t>
            </a:r>
            <a:r>
              <a:rPr lang="ru-RU" dirty="0"/>
              <a:t> демонстрирует, что «самое страшное для государства </a:t>
            </a:r>
            <a:r>
              <a:rPr lang="ru-RU" dirty="0" smtClean="0"/>
              <a:t>мёртвых </a:t>
            </a:r>
            <a:r>
              <a:rPr lang="ru-RU" dirty="0"/>
              <a:t>- живой человек» </a:t>
            </a:r>
          </a:p>
        </p:txBody>
      </p:sp>
    </p:spTree>
    <p:extLst>
      <p:ext uri="{BB962C8B-B14F-4D97-AF65-F5344CB8AC3E}">
        <p14:creationId xmlns="" xmlns:p14="http://schemas.microsoft.com/office/powerpoint/2010/main" val="192821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Владимир\Desktop\adg6f4s-9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9947"/>
            <a:ext cx="8424936" cy="63524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4238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Владимир\Desktop\1321018572_img_48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8640"/>
            <a:ext cx="5832648" cy="46343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3454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844824"/>
            <a:ext cx="770485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Иллюстрации посмотреть:</a:t>
            </a:r>
          </a:p>
          <a:p>
            <a:pPr algn="ctr"/>
            <a:endParaRPr lang="ru-RU" dirty="0" smtClean="0"/>
          </a:p>
          <a:p>
            <a:pPr algn="ctr"/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a4format.ru/book-titles.php?author=59&amp;dtls_books=1&amp;lt=210&amp;submenu=5&amp;title=461</a:t>
            </a:r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sz="2400" dirty="0" smtClean="0"/>
              <a:t>Поэму А.Т. Твардовского можно прочитать:</a:t>
            </a:r>
          </a:p>
          <a:p>
            <a:pPr algn="ctr"/>
            <a:endParaRPr lang="ru-RU" dirty="0"/>
          </a:p>
          <a:p>
            <a:pPr algn="ctr"/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er3ed.qrz.ru/tvardovsky-terkin.htm#smert</a:t>
            </a:r>
            <a:endParaRPr lang="ru-RU" dirty="0" smtClean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0989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ладимир\Desktop\13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1"/>
            <a:ext cx="7695726" cy="59342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95619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Человек на  войне</a:t>
            </a:r>
            <a:endParaRPr lang="ru-RU" dirty="0"/>
          </a:p>
        </p:txBody>
      </p:sp>
      <p:pic>
        <p:nvPicPr>
          <p:cNvPr id="3074" name="Picture 2" descr="C:\Users\Владимир\Desktop\100182879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67811"/>
            <a:ext cx="3262148" cy="46974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Владимир\Desktop\big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26141"/>
            <a:ext cx="3024336" cy="46739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6686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Владимир\Desktop\poema-vasilij-tyork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36712"/>
            <a:ext cx="7313170" cy="52732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2678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052736"/>
            <a:ext cx="7128792" cy="5073427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/>
              <a:t>Литературный прототип Василия </a:t>
            </a:r>
            <a:r>
              <a:rPr lang="ru-RU" dirty="0" err="1"/>
              <a:t>Тёркина</a:t>
            </a:r>
            <a:r>
              <a:rPr lang="ru-RU" dirty="0"/>
              <a:t> -</a:t>
            </a: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 </a:t>
            </a:r>
            <a:r>
              <a:rPr lang="ru-RU" dirty="0"/>
              <a:t>Вася Теркин, герой серии фельетонов в сатирических картинках с подписями в стихах, публиковавшихся в газете «На страже Родины» в 1939-1940 гг</a:t>
            </a:r>
            <a:r>
              <a:rPr lang="ru-RU" dirty="0" smtClean="0"/>
              <a:t>.</a:t>
            </a:r>
            <a:r>
              <a:rPr lang="ru-RU" dirty="0"/>
              <a:t> </a:t>
            </a: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Он </a:t>
            </a:r>
            <a:r>
              <a:rPr lang="ru-RU" dirty="0"/>
              <a:t>был создан при участии Твардовского в редакции газеты по типу героев «уголка юмора», одним из обычных персонажей которого был «</a:t>
            </a:r>
            <a:r>
              <a:rPr lang="ru-RU" dirty="0" err="1"/>
              <a:t>Протиркин</a:t>
            </a:r>
            <a:r>
              <a:rPr lang="ru-RU" dirty="0"/>
              <a:t>» - от технического слова «протирка» (предмет, употребляющийся при смазке оружия).</a:t>
            </a:r>
          </a:p>
        </p:txBody>
      </p:sp>
    </p:spTree>
    <p:extLst>
      <p:ext uri="{BB962C8B-B14F-4D97-AF65-F5344CB8AC3E}">
        <p14:creationId xmlns="" xmlns:p14="http://schemas.microsoft.com/office/powerpoint/2010/main" val="10686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ладимир\Desktop\novosti-1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593938"/>
            <a:ext cx="3069576" cy="40101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Владимир\Desktop\beglyj-soldat-i-che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22" y="2536885"/>
            <a:ext cx="2867774" cy="41405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620688"/>
            <a:ext cx="839816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 smtClean="0"/>
              <a:t>В русском фольклоре немало сказок о солдате – неунывающем балагуре и весельчаке, который и кашу из топора сварит, и чёрта перехитрит, и в добром деле поможет.</a:t>
            </a:r>
          </a:p>
          <a:p>
            <a:pPr algn="just"/>
            <a:r>
              <a:rPr lang="ru-RU" sz="2200" dirty="0" smtClean="0"/>
              <a:t>На эту фольклорную традицию и опирался Твардовский, создавая своего </a:t>
            </a:r>
            <a:r>
              <a:rPr lang="ru-RU" sz="2200" dirty="0" err="1" smtClean="0"/>
              <a:t>Тёркина</a:t>
            </a:r>
            <a:r>
              <a:rPr lang="ru-RU" sz="2200" dirty="0" smtClean="0"/>
              <a:t>.</a:t>
            </a:r>
            <a:endParaRPr lang="ru-RU" sz="2200" dirty="0"/>
          </a:p>
        </p:txBody>
      </p:sp>
    </p:spTree>
    <p:extLst>
      <p:ext uri="{BB962C8B-B14F-4D97-AF65-F5344CB8AC3E}">
        <p14:creationId xmlns="" xmlns:p14="http://schemas.microsoft.com/office/powerpoint/2010/main" val="45081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3610744" cy="48574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Богатырь не тот,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что </a:t>
            </a:r>
            <a:r>
              <a:rPr lang="ru-RU" dirty="0"/>
              <a:t>в сказке </a:t>
            </a:r>
            <a:r>
              <a:rPr lang="ru-RU" dirty="0" smtClean="0"/>
              <a:t>–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Беззаботный великан,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А </a:t>
            </a:r>
            <a:r>
              <a:rPr lang="ru-RU" dirty="0"/>
              <a:t>в походной </a:t>
            </a:r>
            <a:r>
              <a:rPr lang="ru-RU" dirty="0" err="1"/>
              <a:t>запояске</a:t>
            </a:r>
            <a:r>
              <a:rPr lang="ru-RU" dirty="0" smtClean="0"/>
              <a:t>,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Человек простой закваски,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Что </a:t>
            </a:r>
            <a:r>
              <a:rPr lang="ru-RU" dirty="0"/>
              <a:t>в бою не чужд </a:t>
            </a:r>
            <a:r>
              <a:rPr lang="ru-RU" dirty="0" smtClean="0"/>
              <a:t>опаски…</a:t>
            </a:r>
            <a:endParaRPr lang="ru-RU" dirty="0"/>
          </a:p>
        </p:txBody>
      </p:sp>
      <p:pic>
        <p:nvPicPr>
          <p:cNvPr id="17410" name="Picture 2" descr="C:\Users\Владимир\Desktop\index_pic (2).php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692696"/>
            <a:ext cx="4377286" cy="58073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8666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476672"/>
            <a:ext cx="4038600" cy="564949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Василий </a:t>
            </a:r>
            <a:r>
              <a:rPr lang="ru-RU" dirty="0" err="1" smtClean="0"/>
              <a:t>Тёркин</a:t>
            </a:r>
            <a:r>
              <a:rPr lang="ru-RU" dirty="0" smtClean="0"/>
              <a:t> - вчерашний крестьянский парень, рядовой пехотинец, в боях усвоивший солдатскую науку, шутник, который за словом в карман не полезет, </a:t>
            </a:r>
          </a:p>
          <a:p>
            <a:pPr marL="0" indent="0">
              <a:buNone/>
            </a:pPr>
            <a:r>
              <a:rPr lang="ru-RU" dirty="0" smtClean="0"/>
              <a:t>умеющий в самую трудную минуту поддержать товарищей весёлым словцом, незатейливой байкой, а надо – так и повести за собой в атаку</a:t>
            </a:r>
            <a:endParaRPr lang="ru-RU" dirty="0"/>
          </a:p>
        </p:txBody>
      </p:sp>
      <p:pic>
        <p:nvPicPr>
          <p:cNvPr id="1026" name="Picture 2" descr="C:\Users\Владимир\Desktop\vter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3708398" cy="42379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6071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2074</Words>
  <Application>Microsoft Office PowerPoint</Application>
  <PresentationFormat>Экран (4:3)</PresentationFormat>
  <Paragraphs>330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Слайд 1</vt:lpstr>
      <vt:lpstr>Александр Трифонович Твардовский (1910 - 1971)</vt:lpstr>
      <vt:lpstr>Слайд 3</vt:lpstr>
      <vt:lpstr>Человек на  войне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Тёркин</vt:lpstr>
      <vt:lpstr>Слайд 15</vt:lpstr>
      <vt:lpstr>Поединок</vt:lpstr>
      <vt:lpstr>Слайд 17</vt:lpstr>
      <vt:lpstr>Слайд 18</vt:lpstr>
      <vt:lpstr>Смерть и воин</vt:lpstr>
      <vt:lpstr>Слайд 20</vt:lpstr>
      <vt:lpstr>Тёркин пишет</vt:lpstr>
      <vt:lpstr>ГАРМОНЬ</vt:lpstr>
      <vt:lpstr>Слайд 23</vt:lpstr>
      <vt:lpstr>Тёркин-Тёркин</vt:lpstr>
      <vt:lpstr>Слайд 25</vt:lpstr>
      <vt:lpstr>О награде</vt:lpstr>
      <vt:lpstr>Два солдата</vt:lpstr>
      <vt:lpstr>Слайд 28</vt:lpstr>
      <vt:lpstr>Про солдата - сироту</vt:lpstr>
      <vt:lpstr>О любви</vt:lpstr>
      <vt:lpstr>Слайд 31</vt:lpstr>
      <vt:lpstr>Слайд 32</vt:lpstr>
      <vt:lpstr>ОБРАЗ АВТОРА</vt:lpstr>
      <vt:lpstr>Слайд 34</vt:lpstr>
      <vt:lpstr>Внеклассное чтение</vt:lpstr>
      <vt:lpstr>Слайд 36</vt:lpstr>
      <vt:lpstr>Слайд 37</vt:lpstr>
      <vt:lpstr>Слайд 38</vt:lpstr>
      <vt:lpstr>Слайд 39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«Василий Тёркин»</dc:title>
  <dc:creator>Лапшин Владимир Иванович</dc:creator>
  <cp:lastModifiedBy>Admin</cp:lastModifiedBy>
  <cp:revision>41</cp:revision>
  <dcterms:created xsi:type="dcterms:W3CDTF">2014-04-25T15:01:48Z</dcterms:created>
  <dcterms:modified xsi:type="dcterms:W3CDTF">2018-03-16T07:04:21Z</dcterms:modified>
</cp:coreProperties>
</file>