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9" r:id="rId2"/>
    <p:sldId id="260" r:id="rId3"/>
    <p:sldId id="261" r:id="rId4"/>
    <p:sldId id="263" r:id="rId5"/>
    <p:sldId id="265" r:id="rId6"/>
    <p:sldId id="266" r:id="rId7"/>
    <p:sldId id="268" r:id="rId8"/>
    <p:sldId id="269" r:id="rId9"/>
    <p:sldId id="271" r:id="rId10"/>
    <p:sldId id="272" r:id="rId11"/>
    <p:sldId id="273" r:id="rId12"/>
    <p:sldId id="277" r:id="rId13"/>
    <p:sldId id="276" r:id="rId14"/>
    <p:sldId id="279" r:id="rId15"/>
    <p:sldId id="278" r:id="rId16"/>
    <p:sldId id="280" r:id="rId17"/>
    <p:sldId id="281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2BB6F-C6A3-4831-9D27-0474EE1FA6DD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F34F0C-193E-4A5E-9911-E9223649FC7D}">
      <dgm:prSet/>
      <dgm:spPr/>
      <dgm:t>
        <a:bodyPr/>
        <a:lstStyle/>
        <a:p>
          <a:pPr rtl="0"/>
          <a:r>
            <a:rPr lang="ru-RU" b="1" i="1" dirty="0" smtClean="0"/>
            <a:t>«Евгений Онегин»</a:t>
          </a:r>
          <a:endParaRPr lang="ru-RU" b="1" i="1" dirty="0"/>
        </a:p>
      </dgm:t>
    </dgm:pt>
    <dgm:pt modelId="{767C1B80-655F-4A18-9023-14D5B971F3E4}" type="parTrans" cxnId="{8F55BCE8-6C8F-4098-A238-60D655E8C586}">
      <dgm:prSet/>
      <dgm:spPr/>
      <dgm:t>
        <a:bodyPr/>
        <a:lstStyle/>
        <a:p>
          <a:endParaRPr lang="ru-RU"/>
        </a:p>
      </dgm:t>
    </dgm:pt>
    <dgm:pt modelId="{3F73C37C-C893-42FD-B919-990F72102505}" type="sibTrans" cxnId="{8F55BCE8-6C8F-4098-A238-60D655E8C586}">
      <dgm:prSet/>
      <dgm:spPr/>
      <dgm:t>
        <a:bodyPr/>
        <a:lstStyle/>
        <a:p>
          <a:endParaRPr lang="ru-RU"/>
        </a:p>
      </dgm:t>
    </dgm:pt>
    <dgm:pt modelId="{5E5FF18C-A64F-433F-9E5A-ACDFCE1E35D2}" type="pres">
      <dgm:prSet presAssocID="{91D2BB6F-C6A3-4831-9D27-0474EE1FA6D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28E792-E8A3-470E-8CD8-EA679DFBECA6}" type="pres">
      <dgm:prSet presAssocID="{20F34F0C-193E-4A5E-9911-E9223649FC7D}" presName="circle1" presStyleLbl="node1" presStyleIdx="0" presStyleCnt="1" custLinFactNeighborX="0" custLinFactNeighborY="-156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94FB346-6FD9-4563-ABBC-8712FF6DE19A}" type="pres">
      <dgm:prSet presAssocID="{20F34F0C-193E-4A5E-9911-E9223649FC7D}" presName="space" presStyleCnt="0"/>
      <dgm:spPr/>
    </dgm:pt>
    <dgm:pt modelId="{7447561E-C9AB-46A3-A694-C9CF5EAA4AA9}" type="pres">
      <dgm:prSet presAssocID="{20F34F0C-193E-4A5E-9911-E9223649FC7D}" presName="rect1" presStyleLbl="alignAcc1" presStyleIdx="0" presStyleCnt="1"/>
      <dgm:spPr/>
      <dgm:t>
        <a:bodyPr/>
        <a:lstStyle/>
        <a:p>
          <a:endParaRPr lang="ru-RU"/>
        </a:p>
      </dgm:t>
    </dgm:pt>
    <dgm:pt modelId="{5026EFEA-2EC8-470C-AC7E-B1C4FAC8090C}" type="pres">
      <dgm:prSet presAssocID="{20F34F0C-193E-4A5E-9911-E9223649FC7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CA66E-00CD-4F58-87EF-4FE6FC98B541}" type="presOf" srcId="{20F34F0C-193E-4A5E-9911-E9223649FC7D}" destId="{7447561E-C9AB-46A3-A694-C9CF5EAA4AA9}" srcOrd="0" destOrd="0" presId="urn:microsoft.com/office/officeart/2005/8/layout/target3"/>
    <dgm:cxn modelId="{8F55BCE8-6C8F-4098-A238-60D655E8C586}" srcId="{91D2BB6F-C6A3-4831-9D27-0474EE1FA6DD}" destId="{20F34F0C-193E-4A5E-9911-E9223649FC7D}" srcOrd="0" destOrd="0" parTransId="{767C1B80-655F-4A18-9023-14D5B971F3E4}" sibTransId="{3F73C37C-C893-42FD-B919-990F72102505}"/>
    <dgm:cxn modelId="{7772857E-1AF6-42D1-BEDA-E2FA657595C4}" type="presOf" srcId="{20F34F0C-193E-4A5E-9911-E9223649FC7D}" destId="{5026EFEA-2EC8-470C-AC7E-B1C4FAC8090C}" srcOrd="1" destOrd="0" presId="urn:microsoft.com/office/officeart/2005/8/layout/target3"/>
    <dgm:cxn modelId="{31C39021-477B-4DBA-9C5A-10F0EB421931}" type="presOf" srcId="{91D2BB6F-C6A3-4831-9D27-0474EE1FA6DD}" destId="{5E5FF18C-A64F-433F-9E5A-ACDFCE1E35D2}" srcOrd="0" destOrd="0" presId="urn:microsoft.com/office/officeart/2005/8/layout/target3"/>
    <dgm:cxn modelId="{CE648736-C51F-46C4-923F-4814CFC9F9A9}" type="presParOf" srcId="{5E5FF18C-A64F-433F-9E5A-ACDFCE1E35D2}" destId="{7D28E792-E8A3-470E-8CD8-EA679DFBECA6}" srcOrd="0" destOrd="0" presId="urn:microsoft.com/office/officeart/2005/8/layout/target3"/>
    <dgm:cxn modelId="{FCE58E68-FF42-4102-8BF0-08F93FBFBB55}" type="presParOf" srcId="{5E5FF18C-A64F-433F-9E5A-ACDFCE1E35D2}" destId="{794FB346-6FD9-4563-ABBC-8712FF6DE19A}" srcOrd="1" destOrd="0" presId="urn:microsoft.com/office/officeart/2005/8/layout/target3"/>
    <dgm:cxn modelId="{ADE4A5FE-FDE6-4730-BE26-DB46248EEC14}" type="presParOf" srcId="{5E5FF18C-A64F-433F-9E5A-ACDFCE1E35D2}" destId="{7447561E-C9AB-46A3-A694-C9CF5EAA4AA9}" srcOrd="2" destOrd="0" presId="urn:microsoft.com/office/officeart/2005/8/layout/target3"/>
    <dgm:cxn modelId="{27C34722-C616-4061-9E37-EEB7C52F3CB1}" type="presParOf" srcId="{5E5FF18C-A64F-433F-9E5A-ACDFCE1E35D2}" destId="{5026EFEA-2EC8-470C-AC7E-B1C4FAC8090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8E792-E8A3-470E-8CD8-EA679DFBECA6}">
      <dsp:nvSpPr>
        <dsp:cNvPr id="0" name=""/>
        <dsp:cNvSpPr/>
      </dsp:nvSpPr>
      <dsp:spPr>
        <a:xfrm>
          <a:off x="0" y="411667"/>
          <a:ext cx="2457432" cy="2457432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7561E-C9AB-46A3-A694-C9CF5EAA4AA9}">
      <dsp:nvSpPr>
        <dsp:cNvPr id="0" name=""/>
        <dsp:cNvSpPr/>
      </dsp:nvSpPr>
      <dsp:spPr>
        <a:xfrm>
          <a:off x="1228716" y="450076"/>
          <a:ext cx="2867003" cy="24574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i="1" kern="1200" dirty="0" smtClean="0"/>
            <a:t>«Евгений Онегин»</a:t>
          </a:r>
          <a:endParaRPr lang="ru-RU" sz="4700" b="1" i="1" kern="1200" dirty="0"/>
        </a:p>
      </dsp:txBody>
      <dsp:txXfrm>
        <a:off x="1228716" y="450076"/>
        <a:ext cx="2867003" cy="245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D501-BA20-4A38-A972-04BA0879B0FB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5185E-0E1A-431E-9300-8EE8F29FE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CBE4C6E-0E84-4788-97AB-609BB09AC2B0}" type="datetimeFigureOut">
              <a:rPr lang="ru-RU" smtClean="0"/>
              <a:pPr/>
              <a:t>19.01.2013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6E44FBE-08FE-4D1E-81A2-DE4F7FF7A4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2426404"/>
          </a:xfrm>
        </p:spPr>
        <p:txBody>
          <a:bodyPr>
            <a:normAutofit/>
          </a:bodyPr>
          <a:lstStyle/>
          <a:p>
            <a:pPr algn="ctr"/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>Александр</a:t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> Сергеевич</a:t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800" i="1" dirty="0" smtClean="0">
                <a:solidFill>
                  <a:schemeClr val="accent3">
                    <a:lumMod val="50000"/>
                  </a:schemeClr>
                </a:solidFill>
              </a:rPr>
              <a:t>Пушкин </a:t>
            </a:r>
            <a:endParaRPr lang="ru-RU" sz="4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0" y="2428868"/>
          <a:ext cx="409572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Documents and Settings\Надежда\Мои документы\А.С.Пушкин Онегин\[LI9RK_11-01]_[IL_02]-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1999" y="428604"/>
            <a:ext cx="4474136" cy="58579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Онегин и Ленский – «волна и камень», «лёд и пламень»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b="1" i="1" dirty="0" smtClean="0"/>
              <a:t>«Он слушал Ленского с улыбкой,               </a:t>
            </a:r>
          </a:p>
          <a:p>
            <a:pPr>
              <a:buNone/>
            </a:pPr>
            <a:r>
              <a:rPr lang="ru-RU" sz="1900" b="1" i="1" dirty="0" smtClean="0"/>
              <a:t>Поэта пылкий разговор,</a:t>
            </a:r>
          </a:p>
          <a:p>
            <a:pPr>
              <a:buNone/>
            </a:pPr>
            <a:r>
              <a:rPr lang="ru-RU" sz="1900" b="1" i="1" dirty="0" smtClean="0"/>
              <a:t>И ум, ещё в сужденьях зыбкой,</a:t>
            </a:r>
          </a:p>
          <a:p>
            <a:pPr>
              <a:buNone/>
            </a:pPr>
            <a:r>
              <a:rPr lang="ru-RU" sz="1900" b="1" i="1" dirty="0" smtClean="0"/>
              <a:t>И вечно вдохновенный взор,-</a:t>
            </a:r>
          </a:p>
          <a:p>
            <a:pPr>
              <a:buNone/>
            </a:pPr>
            <a:r>
              <a:rPr lang="ru-RU" sz="1900" b="1" i="1" dirty="0" smtClean="0"/>
              <a:t>Онегину всё было ново;</a:t>
            </a:r>
          </a:p>
          <a:p>
            <a:pPr>
              <a:buNone/>
            </a:pPr>
            <a:r>
              <a:rPr lang="ru-RU" sz="2000" b="1" i="1" dirty="0" smtClean="0"/>
              <a:t>Он охладительное слово </a:t>
            </a:r>
          </a:p>
          <a:p>
            <a:pPr>
              <a:buNone/>
            </a:pPr>
            <a:r>
              <a:rPr lang="ru-RU" sz="2000" b="1" i="1" dirty="0" smtClean="0"/>
              <a:t>В устах старался удержать</a:t>
            </a:r>
          </a:p>
          <a:p>
            <a:pPr>
              <a:buNone/>
            </a:pPr>
            <a:r>
              <a:rPr lang="ru-RU" sz="2000" b="1" i="1" dirty="0" smtClean="0"/>
              <a:t>И думал: глупо мне мешать</a:t>
            </a:r>
          </a:p>
          <a:p>
            <a:pPr>
              <a:buNone/>
            </a:pPr>
            <a:r>
              <a:rPr lang="ru-RU" sz="2000" b="1" i="1" dirty="0" smtClean="0"/>
              <a:t>Его минутному блаженству…»</a:t>
            </a:r>
          </a:p>
          <a:p>
            <a:pPr>
              <a:buNone/>
            </a:pPr>
            <a:endParaRPr lang="ru-RU" sz="19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Documents and Settings\Надежда\Мои документы\А.С.Пушкин Онегин\dra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1422" r="11422"/>
          <a:stretch>
            <a:fillRect/>
          </a:stretch>
        </p:blipFill>
        <p:spPr bwMode="auto">
          <a:xfrm>
            <a:off x="1571604" y="1571612"/>
            <a:ext cx="3657600" cy="2743184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9 класс УРОКИ\татьяна\i (2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786190"/>
            <a:ext cx="3714776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7257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Дуэль Онегина и Ленского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785794"/>
            <a:ext cx="4357718" cy="54016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Нелепость дуэли (всем, кроме Ленского, было ясно, что дело заключается в недоразумении);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Было нарушение правил дуэли (Зарецкий был единственным секундантом и вел себя как лицо заинтересованное,  Онегин опоздал более, чем на час);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Онегин не отказался от выстрела из-за боязни быть смешным или сделаться предметом сплетен</a:t>
            </a:r>
            <a:endParaRPr lang="ru-RU" sz="2400" dirty="0"/>
          </a:p>
        </p:txBody>
      </p:sp>
      <p:pic>
        <p:nvPicPr>
          <p:cNvPr id="4098" name="Picture 2" descr="C:\Documents and Settings\Admin\Рабочий стол\9 класс УРОКИ\татьяна\i (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3947188" cy="264320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9 класс УРОКИ\татьяна\i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3571892" cy="2678919"/>
          </a:xfrm>
          <a:prstGeom prst="rect">
            <a:avLst/>
          </a:prstGeom>
          <a:noFill/>
        </p:spPr>
      </p:pic>
      <p:pic>
        <p:nvPicPr>
          <p:cNvPr id="4101" name="Picture 5" descr="C:\Documents and Settings\Admin\Рабочий стол\9 класс УРОКИ\татьяна\i (1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3" y="1142984"/>
            <a:ext cx="3240106" cy="3143266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9 класс УРОКИ\татьяна\i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2928934"/>
            <a:ext cx="2919168" cy="3744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829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Татьяны «милый идеал»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8194" name="Picture 2" descr="C:\Documents and Settings\Admin\Рабочий стол\9 класс УРОКИ\татьяна\38591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46163"/>
            <a:ext cx="5192779" cy="3382969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9 класс УРОКИ\татьяна\383318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54"/>
            <a:ext cx="3462622" cy="4786346"/>
          </a:xfrm>
          <a:prstGeom prst="rect">
            <a:avLst/>
          </a:prstGeom>
          <a:noFill/>
        </p:spPr>
      </p:pic>
      <p:pic>
        <p:nvPicPr>
          <p:cNvPr id="5" name="Picture 3" descr="C:\Documents and Settings\Admin\Рабочий стол\9 класс УРОКИ\татьяна\386273_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071546"/>
            <a:ext cx="3632058" cy="4664075"/>
          </a:xfrm>
          <a:prstGeom prst="rect">
            <a:avLst/>
          </a:prstGeom>
          <a:noFill/>
        </p:spPr>
      </p:pic>
      <p:pic>
        <p:nvPicPr>
          <p:cNvPr id="8195" name="Picture 3" descr="C:\Documents and Settings\Admin\Рабочий стол\9 класс УРОКИ\татьяна\386957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762000"/>
            <a:ext cx="4752975" cy="6096000"/>
          </a:xfrm>
          <a:prstGeom prst="rect">
            <a:avLst/>
          </a:prstGeom>
          <a:noFill/>
        </p:spPr>
      </p:pic>
      <p:pic>
        <p:nvPicPr>
          <p:cNvPr id="7" name="Picture 2" descr="C:\Documents and Settings\Надежда\Мои документы\Онегин\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143004"/>
            <a:ext cx="5429288" cy="54292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C:\Documents and Settings\Надежда\Мои документы\А.С.Пушкин Онегин\[LI9RK_11-07]_[IL_05]-k.jpg"/>
          <p:cNvPicPr>
            <a:picLocks noChangeAspect="1" noChangeArrowheads="1"/>
          </p:cNvPicPr>
          <p:nvPr/>
        </p:nvPicPr>
        <p:blipFill>
          <a:blip r:embed="rId7" cstate="print"/>
          <a:srcRect l="2222" r="2222"/>
          <a:stretch>
            <a:fillRect/>
          </a:stretch>
        </p:blipFill>
        <p:spPr bwMode="auto">
          <a:xfrm>
            <a:off x="1214414" y="1643050"/>
            <a:ext cx="7408121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основе ее мира – народная культура. Интуиция, проницательность, природный ум. Перед нами  неброская, печальная, но глубокая натура с богатым внутренним миром.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314772"/>
          </a:xfrm>
        </p:spPr>
        <p:txBody>
          <a:bodyPr>
            <a:normAutofit fontScale="70000" lnSpcReduction="20000"/>
          </a:bodyPr>
          <a:lstStyle/>
          <a:p>
            <a:endParaRPr lang="ru-RU" sz="2600" b="1" dirty="0" smtClean="0"/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Итак, она звалась Татьяной. 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Ни красотой сестры своей, 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Ни свежестью ее румяной </a:t>
            </a:r>
          </a:p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Не привлекла б она очей …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224346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Дика, печальна, молчалива,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лань лесная боязлива,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Она в семье своей родной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Казалась девочкой чужой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Она ласкаться не умела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 отцу, ни к матери своей;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Дитя сама, в толпе детей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Играть и прыгать не хотела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И часто целый день одна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Сидела молча у окна.</a:t>
            </a:r>
          </a:p>
          <a:p>
            <a:endParaRPr lang="ru-RU" dirty="0"/>
          </a:p>
        </p:txBody>
      </p:sp>
      <p:pic>
        <p:nvPicPr>
          <p:cNvPr id="7" name="Picture 2" descr="C:\Documents and Settings\Admin\Рабочий стол\9 класс УРОКИ\татьяна\383318_64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2071702" cy="2712027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9 класс УРОКИ\татьяна\386273_original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571744"/>
            <a:ext cx="2357454" cy="2514601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9 класс УРОКИ\татьяна\388544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2214554"/>
            <a:ext cx="2000263" cy="2801924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9 класс УРОКИ\татьяна\386559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3357562"/>
            <a:ext cx="2589856" cy="1671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Татьяна Ларина в любви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867912" cy="46634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i="1" dirty="0" smtClean="0"/>
              <a:t>«Я к вам пишу – чего же боле?</a:t>
            </a:r>
          </a:p>
          <a:p>
            <a:pPr>
              <a:buNone/>
            </a:pPr>
            <a:r>
              <a:rPr lang="ru-RU" sz="2400" b="1" i="1" dirty="0" smtClean="0"/>
              <a:t>Что я ещё могу сказать?</a:t>
            </a:r>
          </a:p>
          <a:p>
            <a:pPr>
              <a:buNone/>
            </a:pPr>
            <a:r>
              <a:rPr lang="ru-RU" sz="2400" b="1" i="1" dirty="0" smtClean="0"/>
              <a:t>Теперь, я знаю, в вашей воле</a:t>
            </a:r>
          </a:p>
          <a:p>
            <a:pPr>
              <a:buNone/>
            </a:pPr>
            <a:r>
              <a:rPr lang="ru-RU" sz="2400" b="1" i="1" dirty="0" smtClean="0"/>
              <a:t>Меня презреньем наказать,</a:t>
            </a:r>
          </a:p>
          <a:p>
            <a:pPr>
              <a:buNone/>
            </a:pPr>
            <a:r>
              <a:rPr lang="ru-RU" sz="2400" b="1" i="1" dirty="0" smtClean="0"/>
              <a:t>Но вы к моей несчастной доле</a:t>
            </a:r>
          </a:p>
          <a:p>
            <a:pPr>
              <a:buNone/>
            </a:pPr>
            <a:r>
              <a:rPr lang="ru-RU" sz="2400" b="1" i="1" dirty="0" smtClean="0"/>
              <a:t>Хоть каплю жалости храня,</a:t>
            </a:r>
          </a:p>
          <a:p>
            <a:pPr>
              <a:buNone/>
            </a:pPr>
            <a:r>
              <a:rPr lang="ru-RU" sz="2400" b="1" i="1" dirty="0" smtClean="0"/>
              <a:t>Вы не оставите меня…»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C:\Documents and Settings\Admin\Рабочий стол\9 класс УРОКИ\татьяна\388664_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3090041" cy="3000396"/>
          </a:xfrm>
          <a:prstGeom prst="rect">
            <a:avLst/>
          </a:prstGeom>
          <a:noFill/>
        </p:spPr>
      </p:pic>
      <p:pic>
        <p:nvPicPr>
          <p:cNvPr id="6" name="Picture 2" descr="C:\Documents and Settings\Надежда\Мои документы\Онегин\2001-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357382"/>
            <a:ext cx="3462014" cy="4500618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9 класс УРОКИ\татьяна\i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441619"/>
            <a:ext cx="2574939" cy="3416381"/>
          </a:xfrm>
          <a:prstGeom prst="rect">
            <a:avLst/>
          </a:prstGeom>
          <a:noFill/>
        </p:spPr>
      </p:pic>
      <p:pic>
        <p:nvPicPr>
          <p:cNvPr id="10244" name="Picture 4" descr="C:\Documents and Settings\Admin\Рабочий стол\9 класс УРОКИ\татьяна\i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500174"/>
            <a:ext cx="411628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4900618" cy="6404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Онегин и Татьяна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28670"/>
            <a:ext cx="8329642" cy="1176794"/>
          </a:xfrm>
        </p:spPr>
        <p:txBody>
          <a:bodyPr>
            <a:normAutofit/>
          </a:bodyPr>
          <a:lstStyle/>
          <a:p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9219" name="Picture 3" descr="C:\Documents and Settings\Admin\Рабочий стол\9 класс УРОКИ\татьяна\383888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500306"/>
            <a:ext cx="6286500" cy="3978275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9 класс УРОКИ\татьяна\384248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3786214" cy="5062341"/>
          </a:xfrm>
          <a:prstGeom prst="rect">
            <a:avLst/>
          </a:prstGeom>
          <a:noFill/>
        </p:spPr>
      </p:pic>
      <p:pic>
        <p:nvPicPr>
          <p:cNvPr id="9222" name="Picture 6" descr="C:\Documents and Settings\Admin\Рабочий стол\9 класс УРОКИ\татьяна\382309_6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85860"/>
            <a:ext cx="2794794" cy="3992563"/>
          </a:xfrm>
          <a:prstGeom prst="rect">
            <a:avLst/>
          </a:prstGeom>
          <a:noFill/>
        </p:spPr>
      </p:pic>
      <p:pic>
        <p:nvPicPr>
          <p:cNvPr id="9223" name="Picture 7" descr="C:\Documents and Settings\Admin\Рабочий стол\9 класс УРОКИ\татьяна\388200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00372"/>
            <a:ext cx="4572000" cy="366871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78579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«Мне ваша искренность мила,</a:t>
            </a:r>
          </a:p>
          <a:p>
            <a:r>
              <a:rPr lang="ru-RU" b="1" i="1" dirty="0" smtClean="0"/>
              <a:t>Она в волненье привела</a:t>
            </a:r>
          </a:p>
          <a:p>
            <a:r>
              <a:rPr lang="ru-RU" b="1" i="1" dirty="0" smtClean="0"/>
              <a:t>Давно умолкнувшие чувства.</a:t>
            </a: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4572000" y="42860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Учитесь властвовать собою;</a:t>
            </a:r>
          </a:p>
          <a:p>
            <a:r>
              <a:rPr lang="ru-RU" b="1" i="1" dirty="0" smtClean="0"/>
              <a:t>Не всякий вас, как я, поймёт:</a:t>
            </a:r>
          </a:p>
          <a:p>
            <a:r>
              <a:rPr lang="ru-RU" b="1" i="1" dirty="0" smtClean="0"/>
              <a:t>К беде неопытность ведёт…»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59898"/>
            <a:ext cx="8624918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Лирические отступления в романе</a:t>
            </a:r>
            <a:endParaRPr lang="ru-RU" sz="4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000108"/>
            <a:ext cx="7767662" cy="564360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Автобиографические (воссозданы реальные факты из биографии поэта);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Энциклопедические (узнаем о жизни светской молодежи, поместных дворян и многие другие подробности);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Пейзажные зарисовки  среднерусской полосы России (перед читателями проходят все времена года; помогает раскрытию характеров героев романа);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Философские размышления ( о жизни, ее быстротечности, о дружбе, о любви, о театре, о литературном творчестве, о неотвратимости смерти, о повторяемости событий и судеб и др.);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Исторические (автор совершает экскурсы в русскую историю (о Москве, об Отечественной войне 1812 года);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Авторские оценки (автор присутствует во всех сценах романа, комментирует их, дает свои пояснения, суждения, оценку)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Особенности и значение романа «Евгений Онегин»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i="1" dirty="0" smtClean="0"/>
              <a:t>Уникальное</a:t>
            </a:r>
            <a:r>
              <a:rPr lang="ru-RU" b="1" dirty="0" smtClean="0"/>
              <a:t> произведение, не имеющее жанровых аналогов ни в русской, ни в мировой литературе;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Первый </a:t>
            </a:r>
            <a:r>
              <a:rPr lang="ru-RU" b="1" i="1" dirty="0" smtClean="0"/>
              <a:t>реалистический</a:t>
            </a:r>
            <a:r>
              <a:rPr lang="ru-RU" b="1" dirty="0" smtClean="0"/>
              <a:t> роман в русской литературе;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Явление исключительное </a:t>
            </a:r>
            <a:r>
              <a:rPr lang="ru-RU" b="1" i="1" dirty="0" smtClean="0"/>
              <a:t>по широте охвата русской действительности</a:t>
            </a:r>
            <a:r>
              <a:rPr lang="ru-RU" b="1" dirty="0" smtClean="0"/>
              <a:t> первых десятилетий 19 века;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Глубоко </a:t>
            </a:r>
            <a:r>
              <a:rPr lang="ru-RU" b="1" i="1" dirty="0" smtClean="0"/>
              <a:t>национальный</a:t>
            </a:r>
            <a:r>
              <a:rPr lang="ru-RU" b="1" dirty="0" smtClean="0"/>
              <a:t> роман по исторической верности и полноте характеров;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Глубоко </a:t>
            </a:r>
            <a:r>
              <a:rPr lang="ru-RU" b="1" i="1" dirty="0" smtClean="0"/>
              <a:t>лирическое</a:t>
            </a:r>
            <a:r>
              <a:rPr lang="ru-RU" b="1" dirty="0" smtClean="0"/>
              <a:t> произведение. Это роман-дневник, из которого мы узнаем о Пушкине не меньше, чем о его героях;</a:t>
            </a:r>
          </a:p>
          <a:p>
            <a:pPr>
              <a:buFont typeface="Wingdings" pitchFamily="2" charset="2"/>
              <a:buChar char="Ø"/>
            </a:pPr>
            <a:r>
              <a:rPr lang="ru-RU" b="1" i="1" dirty="0" smtClean="0"/>
              <a:t>Лирическое и эпическое </a:t>
            </a:r>
            <a:r>
              <a:rPr lang="ru-RU" b="1" dirty="0" smtClean="0"/>
              <a:t>здесь равноправны (эпическим является сюжет, а лирическим – авторское отношение к сюжету, персонажам, читателю)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Его образами и отдельными деталями может воспользоваться для </a:t>
            </a:r>
            <a:r>
              <a:rPr lang="ru-RU" b="1" i="1" dirty="0" smtClean="0"/>
              <a:t>характеристики</a:t>
            </a:r>
            <a:r>
              <a:rPr lang="ru-RU" b="1" dirty="0" smtClean="0"/>
              <a:t> эпохи и историк и исследователь русского быта.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4329114" cy="4736680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Спасибо </a:t>
            </a:r>
          </a:p>
          <a:p>
            <a:pPr algn="ctr"/>
            <a:r>
              <a:rPr lang="ru-RU" sz="6600" b="1" i="1" dirty="0" smtClean="0">
                <a:solidFill>
                  <a:schemeClr val="accent3">
                    <a:lumMod val="50000"/>
                  </a:schemeClr>
                </a:solidFill>
              </a:rPr>
              <a:t>за внимание!</a:t>
            </a:r>
            <a:endParaRPr lang="ru-RU" sz="6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2" descr="C:\Documents and Settings\Надежда\Мои документы\Онегин\onegin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928670"/>
            <a:ext cx="4000528" cy="5386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85728"/>
            <a:ext cx="8258188" cy="93344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История создания </a:t>
            </a:r>
          </a:p>
          <a:p>
            <a:pPr algn="ctr"/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«Евгения Онегина»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Надежда\Мои документы\Онегин\22.jpg"/>
          <p:cNvPicPr>
            <a:picLocks noChangeAspect="1" noChangeArrowheads="1"/>
          </p:cNvPicPr>
          <p:nvPr/>
        </p:nvPicPr>
        <p:blipFill>
          <a:blip r:embed="rId2" cstate="print"/>
          <a:srcRect t="27941" b="27941"/>
          <a:stretch>
            <a:fillRect/>
          </a:stretch>
        </p:blipFill>
        <p:spPr bwMode="auto">
          <a:xfrm>
            <a:off x="5357786" y="1428736"/>
            <a:ext cx="3786214" cy="5429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6929486" cy="5143536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«Онегин» – есть самое задушевное  произведение Пушкина, самое любимое дитя его фантазии»                                                                          В. Г.Белинский</a:t>
            </a: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Роман создавался с 1823 по 1831гг. (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Пушкин работал над романом 7 лет  4 месяца 17 дней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b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В 1833 вышел в свет.</a:t>
            </a:r>
            <a:b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* Охватывает события с 1819-1825г. (</a:t>
            </a:r>
            <a:r>
              <a:rPr lang="ru-RU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времена правления Александра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22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Надежда\Мои документы\А.С.Пушкин Онегин\18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362386" cy="5072074"/>
          </a:xfrm>
          <a:prstGeom prst="rect">
            <a:avLst/>
          </a:prstGeom>
          <a:noFill/>
        </p:spPr>
      </p:pic>
      <p:pic>
        <p:nvPicPr>
          <p:cNvPr id="3" name="Picture 2" descr="C:\Documents and Settings\Надежда\Мои документы\Онегин\index_pi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290"/>
            <a:ext cx="4214842" cy="6230636"/>
          </a:xfrm>
          <a:prstGeom prst="rect">
            <a:avLst/>
          </a:prstGeom>
          <a:noFill/>
        </p:spPr>
      </p:pic>
      <p:pic>
        <p:nvPicPr>
          <p:cNvPr id="4" name="Picture 4" descr="C:\Documents and Settings\Надежда\Мои документы\Онегин\93062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3000372"/>
            <a:ext cx="2357454" cy="3667151"/>
          </a:xfrm>
          <a:prstGeom prst="rect">
            <a:avLst/>
          </a:prstGeom>
          <a:noFill/>
        </p:spPr>
      </p:pic>
      <p:pic>
        <p:nvPicPr>
          <p:cNvPr id="5" name="Picture 3" descr="C:\Documents and Settings\Надежда\Мои документы\Онегин\p1155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85728"/>
            <a:ext cx="3071834" cy="4300568"/>
          </a:xfrm>
          <a:prstGeom prst="rect">
            <a:avLst/>
          </a:prstGeom>
          <a:noFill/>
        </p:spPr>
      </p:pic>
      <p:pic>
        <p:nvPicPr>
          <p:cNvPr id="6" name="Picture 2" descr="C:\Documents and Settings\Надежда\Мои документы\Онегин\p22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214422"/>
            <a:ext cx="3056512" cy="4975746"/>
          </a:xfrm>
          <a:prstGeom prst="rect">
            <a:avLst/>
          </a:prstGeom>
          <a:noFill/>
        </p:spPr>
      </p:pic>
      <p:pic>
        <p:nvPicPr>
          <p:cNvPr id="7" name="Picture 2" descr="C:\Documents and Settings\Надежда\Мои документы\Онегин\10003667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85729"/>
            <a:ext cx="2095514" cy="3143271"/>
          </a:xfrm>
          <a:prstGeom prst="rect">
            <a:avLst/>
          </a:prstGeom>
          <a:noFill/>
        </p:spPr>
      </p:pic>
      <p:pic>
        <p:nvPicPr>
          <p:cNvPr id="8" name="Picture 3" descr="C:\Documents and Settings\Надежда\Мои документы\Онегин\92091569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3428976"/>
            <a:ext cx="2214578" cy="3429024"/>
          </a:xfrm>
          <a:prstGeom prst="rect">
            <a:avLst/>
          </a:prstGeom>
          <a:noFill/>
        </p:spPr>
      </p:pic>
      <p:pic>
        <p:nvPicPr>
          <p:cNvPr id="9" name="Picture 3" descr="C:\Documents and Settings\Надежда\Мои документы\А.С.Пушкин Онегин\10005539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1785925"/>
            <a:ext cx="3071834" cy="456134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3">
                    <a:lumMod val="50000"/>
                  </a:schemeClr>
                </a:solidFill>
              </a:rPr>
              <a:t>Зеркальная композиция</a:t>
            </a:r>
            <a:endParaRPr lang="ru-RU" sz="54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15290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ctr"/>
            <a:r>
              <a:rPr lang="en-US" sz="2000" b="1" i="1" dirty="0" smtClean="0"/>
              <a:t>I </a:t>
            </a:r>
            <a:r>
              <a:rPr lang="ru-RU" sz="2000" b="1" i="1" dirty="0" smtClean="0"/>
              <a:t>часть: Татьяна пишет Онегину письмо с признанием в любви и получает отповедь </a:t>
            </a:r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457648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II </a:t>
            </a:r>
            <a:r>
              <a:rPr lang="ru-RU" b="1" i="1" dirty="0" smtClean="0"/>
              <a:t>часть: Онегин пишет письмо Татьяне  с признанием в любви и получает отповедь</a:t>
            </a:r>
            <a:endParaRPr lang="ru-RU" b="1" i="1" dirty="0"/>
          </a:p>
        </p:txBody>
      </p:sp>
      <p:pic>
        <p:nvPicPr>
          <p:cNvPr id="7" name="Picture 2" descr="C:\Documents and Settings\Надежда\Мои документы\А.С.Пушкин Онегин\pushkin-2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786214" cy="3068415"/>
          </a:xfrm>
          <a:prstGeom prst="rect">
            <a:avLst/>
          </a:prstGeom>
          <a:noFill/>
        </p:spPr>
      </p:pic>
      <p:pic>
        <p:nvPicPr>
          <p:cNvPr id="8" name="Picture 4" descr="C:\Documents and Settings\Надежда\Мои документы\А.С.Пушкин Онегин\[LI9RK_11-05]_[IL_03]-k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5757" y="1857363"/>
            <a:ext cx="3146771" cy="322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Особенности сюжета: </a:t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 особенности</a:t>
            </a:r>
            <a:endParaRPr lang="ru-RU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7962" y="1571613"/>
            <a:ext cx="673737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000504"/>
            <a:ext cx="72152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chemeClr val="accent3">
                    <a:lumMod val="50000"/>
                  </a:schemeClr>
                </a:solidFill>
              </a:rPr>
              <a:t>В центре романа – любовная интрига, вечная проблема чувства и долга</a:t>
            </a:r>
            <a:endParaRPr lang="ru-RU" sz="36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Жанр 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328278"/>
            <a:ext cx="4043362" cy="64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«</a:t>
            </a:r>
            <a:r>
              <a:rPr lang="ru-RU" sz="2800" b="1" dirty="0" err="1" smtClean="0"/>
              <a:t>Онегинская</a:t>
            </a:r>
            <a:r>
              <a:rPr lang="ru-RU" sz="2800" b="1" dirty="0" smtClean="0"/>
              <a:t>» строфа </a:t>
            </a:r>
            <a:endParaRPr lang="ru-RU" sz="28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Автор выбрал промежуточную форму, объединяющую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эпос и лирику</a:t>
            </a:r>
            <a:r>
              <a:rPr lang="ru-RU" sz="3200" dirty="0" smtClean="0"/>
              <a:t>.</a:t>
            </a:r>
          </a:p>
          <a:p>
            <a:pPr algn="ctr">
              <a:buNone/>
            </a:pPr>
            <a:r>
              <a:rPr lang="ru-RU" sz="3200" dirty="0" smtClean="0"/>
              <a:t>Жанр –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роман в стихах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Она состоит из </a:t>
            </a:r>
            <a:r>
              <a:rPr lang="ru-RU" b="1" dirty="0" smtClean="0"/>
              <a:t>14 строк </a:t>
            </a:r>
            <a:r>
              <a:rPr lang="ru-RU" dirty="0" smtClean="0"/>
              <a:t>четырёхстопного ямба. Общая схема предстаёт ясной и простой: состоит из 3 четверостиший и двустишия: 1 (</a:t>
            </a:r>
            <a:r>
              <a:rPr lang="ru-RU" dirty="0" err="1" smtClean="0"/>
              <a:t>абаб</a:t>
            </a:r>
            <a:r>
              <a:rPr lang="ru-RU" dirty="0" smtClean="0"/>
              <a:t>), 2 (</a:t>
            </a:r>
            <a:r>
              <a:rPr lang="ru-RU" dirty="0" err="1" smtClean="0"/>
              <a:t>ввгг</a:t>
            </a:r>
            <a:r>
              <a:rPr lang="ru-RU" dirty="0" smtClean="0"/>
              <a:t>), 3 (</a:t>
            </a:r>
            <a:r>
              <a:rPr lang="ru-RU" dirty="0" err="1" smtClean="0"/>
              <a:t>деед</a:t>
            </a:r>
            <a:r>
              <a:rPr lang="ru-RU" dirty="0" smtClean="0"/>
              <a:t>), 4 (</a:t>
            </a:r>
            <a:r>
              <a:rPr lang="ru-RU" dirty="0" err="1" smtClean="0"/>
              <a:t>жж</a:t>
            </a:r>
            <a:r>
              <a:rPr lang="ru-RU" dirty="0" smtClean="0"/>
              <a:t>), т.е. </a:t>
            </a:r>
            <a:r>
              <a:rPr lang="ru-RU" b="1" dirty="0" smtClean="0"/>
              <a:t>перекрёстная, парная, кольцевая рифмовки и заключительное двустишие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8263896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Система образов в романе «Евгений Онегин»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500702"/>
            <a:ext cx="7406640" cy="1078870"/>
          </a:xfrm>
        </p:spPr>
        <p:txBody>
          <a:bodyPr/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Образ Татьяны – вершина психологического реализма пушкинской поэзии. А сам роман начинает собой историю русского реалистического романа.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700092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</a:rPr>
              <a:t>Роман «Евгений Онегин» – «энциклопедия русской жизни»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4878926" cy="521497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u="sng" dirty="0" smtClean="0"/>
              <a:t>Со страниц романа мы узнаем</a:t>
            </a:r>
            <a:r>
              <a:rPr lang="ru-RU" u="sng" dirty="0" smtClean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воспитании детей в дворянской семье;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моде в высшем свете;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Об образовании;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культуре, репертуаре театров;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высшем свете Петербурга;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патриархальной  Москве;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жизни провинциальных помещиков;</a:t>
            </a:r>
          </a:p>
          <a:p>
            <a:pPr>
              <a:buFont typeface="Wingdings" pitchFamily="2" charset="2"/>
              <a:buChar char="Ø"/>
            </a:pPr>
            <a:r>
              <a:rPr lang="ru-RU" sz="3100" b="1" dirty="0" smtClean="0">
                <a:solidFill>
                  <a:schemeClr val="bg2">
                    <a:lumMod val="25000"/>
                  </a:schemeClr>
                </a:solidFill>
              </a:rPr>
              <a:t>О деталях быта.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ru-RU"/>
          </a:p>
        </p:txBody>
      </p:sp>
      <p:pic>
        <p:nvPicPr>
          <p:cNvPr id="5123" name="Picture 3" descr="C:\Documents and Settings\Admin\Рабочий стол\9 класс УРОКИ\татьяна\382196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6" y="1571612"/>
            <a:ext cx="414340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Главный герой романа.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Евгений Онегин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7158" y="1524000"/>
            <a:ext cx="4736050" cy="46634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«Друзья Людмилы и Руслана!</a:t>
            </a:r>
            <a:b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С героем моего романа</a:t>
            </a:r>
            <a:b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Без предисловий сей же час</a:t>
            </a:r>
            <a:b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100" b="1" i="1" dirty="0" smtClean="0">
                <a:solidFill>
                  <a:schemeClr val="accent3">
                    <a:lumMod val="50000"/>
                  </a:schemeClr>
                </a:solidFill>
              </a:rPr>
              <a:t>Позвольте познакомить вас…»</a:t>
            </a: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786314" y="1524000"/>
            <a:ext cx="4357686" cy="466344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Молодой дворянин, аристократ по происхождению  и воспитанию;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Внешностью подобен «ветреной Венере»;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Эгоист и скептик с острым и злым языком; по мнению света «умен и очень мил»;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Быстро разочаровался в суете светской жизни, в людях, самом себе;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Знаток «науки страсти нежной», но сумел разглядеть в Татьяне её глубину, непохожесть на других;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нем  сложное переплетение «старого» и «нового»: боится «мнения света», которое сам же так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</a:rPr>
              <a:t>презерал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6" descr="793753-456927aa15cb5cdb.jpg"/>
          <p:cNvPicPr>
            <a:picLocks noChangeAspect="1" noChangeArrowheads="1"/>
          </p:cNvPicPr>
          <p:nvPr/>
        </p:nvPicPr>
        <p:blipFill>
          <a:blip r:embed="rId2" cstate="print"/>
          <a:srcRect l="8234" b="4905"/>
          <a:stretch>
            <a:fillRect/>
          </a:stretch>
        </p:blipFill>
        <p:spPr bwMode="auto">
          <a:xfrm>
            <a:off x="1500166" y="3357562"/>
            <a:ext cx="320183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Admin\Рабочий стол\9 класс УРОКИ\татьяна\i (1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38" y="2491973"/>
            <a:ext cx="5799045" cy="4223175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9 класс УРОКИ\татьяна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9188" y="1571612"/>
            <a:ext cx="4794812" cy="485778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9 класс УРОКИ\татьяна\i (19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5543550" cy="4139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196</TotalTime>
  <Words>872</Words>
  <Application>Microsoft Office PowerPoint</Application>
  <PresentationFormat>Экран (4:3)</PresentationFormat>
  <Paragraphs>101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Александр    Сергеевич    Пушкин </vt:lpstr>
      <vt:lpstr>«Онегин» – есть самое задушевное  произведение Пушкина, самое любимое дитя его фантазии»                                                                          В. Г.Белинский * Роман создавался с 1823 по 1831гг. (Пушкин работал над романом 7 лет  4 месяца 17 дней) * В 1833 вышел в свет. * Охватывает события с 1819-1825г. (времена правления Александра I)</vt:lpstr>
      <vt:lpstr>Слайд 3</vt:lpstr>
      <vt:lpstr>Зеркальная композиция</vt:lpstr>
      <vt:lpstr>Особенности сюжета:  2 особенности</vt:lpstr>
      <vt:lpstr>В центре романа – любовная интрига, вечная проблема чувства и долга</vt:lpstr>
      <vt:lpstr>Система образов в романе «Евгений Онегин»</vt:lpstr>
      <vt:lpstr>Роман «Евгений Онегин» – «энциклопедия русской жизни»</vt:lpstr>
      <vt:lpstr>Главный герой романа. Евгений Онегин</vt:lpstr>
      <vt:lpstr>Онегин и Ленский – «волна и камень», «лёд и пламень»</vt:lpstr>
      <vt:lpstr>Дуэль Онегина и Ленского</vt:lpstr>
      <vt:lpstr>Татьяны «милый идеал»</vt:lpstr>
      <vt:lpstr>В основе ее мира – народная культура. Интуиция, проницательность, природный ум. Перед нами  неброская, печальная, но глубокая натура с богатым внутренним миром. </vt:lpstr>
      <vt:lpstr>Татьяна Ларина в любви</vt:lpstr>
      <vt:lpstr>Онегин и Татьяна</vt:lpstr>
      <vt:lpstr>Лирические отступления в романе</vt:lpstr>
      <vt:lpstr>Особенности и значение романа «Евгений Онегин»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   Сергеевич    Пушкин </dc:title>
  <dc:creator>Admin</dc:creator>
  <cp:lastModifiedBy>Admin</cp:lastModifiedBy>
  <cp:revision>31</cp:revision>
  <dcterms:created xsi:type="dcterms:W3CDTF">2013-01-15T12:01:44Z</dcterms:created>
  <dcterms:modified xsi:type="dcterms:W3CDTF">2013-01-19T08:33:38Z</dcterms:modified>
</cp:coreProperties>
</file>