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68" r:id="rId2"/>
    <p:sldId id="285" r:id="rId3"/>
    <p:sldId id="274" r:id="rId4"/>
    <p:sldId id="286" r:id="rId5"/>
    <p:sldId id="287" r:id="rId6"/>
    <p:sldId id="289" r:id="rId7"/>
    <p:sldId id="276" r:id="rId8"/>
    <p:sldId id="288" r:id="rId9"/>
    <p:sldId id="290" r:id="rId10"/>
    <p:sldId id="291" r:id="rId11"/>
    <p:sldId id="292" r:id="rId12"/>
    <p:sldId id="293" r:id="rId13"/>
    <p:sldId id="294" r:id="rId14"/>
    <p:sldId id="271" r:id="rId15"/>
    <p:sldId id="29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66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46" d="100"/>
          <a:sy n="46" d="100"/>
        </p:scale>
        <p:origin x="-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09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9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53618D-E5E7-4564-BCD2-121EF0672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26EC3-99CF-4F6C-95CC-5EB7164C4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E7837-96B0-44B9-8A62-5A23914A1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225F-F4A0-4BA4-89CC-E13014510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5D9B-ECC3-4ED1-BB0A-D9A9846D1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D3F81-6E29-466B-AA92-F8D793895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EB1B-2F83-40A8-9C1A-71802A696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95FA2-AA55-4252-BD5E-EB719605E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4E503-0B97-4919-9735-DB472BBE3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E9FED-1BA0-4FF3-9C4C-4694EB994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423F-9236-4742-A963-7A155DAA3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98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8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98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98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8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957D0B3-0F87-46AA-B3D4-A4BA8A71D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4;&#1083;&#1103;\&#1056;&#1072;&#1073;&#1086;&#1095;&#1080;&#1081;%20&#1089;&#1090;&#1086;&#1083;\12\11.wav" TargetMode="Externa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zstarogokak.ru/razdeli/starogo/obraz-starogo-mira-iz-poemi-dvenadtsat/64683.html" TargetMode="External"/><Relationship Id="rId3" Type="http://schemas.openxmlformats.org/officeDocument/2006/relationships/hyperlink" Target="http://blog.i.ua/community/1952/778303" TargetMode="External"/><Relationship Id="rId7" Type="http://schemas.openxmlformats.org/officeDocument/2006/relationships/hyperlink" Target="http://www.booksite.ru/dmitrievsky/dmitrevsky/7.htm" TargetMode="External"/><Relationship Id="rId2" Type="http://schemas.openxmlformats.org/officeDocument/2006/relationships/hyperlink" Target="http://www.a4format.ru/book-titles.php?lt=193&amp;author=12&amp;dtls_books=1&amp;title=337&amp;submenu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xfront.pp.ua/poema-12-blok.html" TargetMode="External"/><Relationship Id="rId5" Type="http://schemas.openxmlformats.org/officeDocument/2006/relationships/hyperlink" Target="http://www.pergam-club.ru/taxonomy/term/59" TargetMode="External"/><Relationship Id="rId4" Type="http://schemas.openxmlformats.org/officeDocument/2006/relationships/hyperlink" Target="http://porto-fr.odessa.ua/index.php?art_num=art018&amp;year=2005&amp;nnumb=2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сканирование0006"/>
          <p:cNvPicPr>
            <a:picLocks noChangeAspect="1" noChangeArrowheads="1"/>
          </p:cNvPicPr>
          <p:nvPr/>
        </p:nvPicPr>
        <p:blipFill>
          <a:blip r:embed="rId2" cstate="email">
            <a:lum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928670"/>
            <a:ext cx="5045075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6592" y="2420888"/>
            <a:ext cx="5275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я – гений! “Двенадцать” – какие бы они ни были – это лучшее, что я написал»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6045" y="4149080"/>
            <a:ext cx="5275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«Всем телом, всем сердцем, всем сознанием – слушайте революцию»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6592" y="5533829"/>
            <a:ext cx="5275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«Трудное надо преодолеть, а за ним будет ясный день»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(А.Блок)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67756" cy="1123936"/>
          </a:xfrm>
        </p:spPr>
        <p:txBody>
          <a:bodyPr/>
          <a:lstStyle/>
          <a:p>
            <a:pPr algn="ctr"/>
            <a:r>
              <a:rPr lang="ru-RU" sz="4000" dirty="0" smtClean="0"/>
              <a:t>Революция глазами А.Блока. Поэма «Двенадцать»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sz="4000" dirty="0" smtClean="0"/>
              <a:t>Музыкально-ритмическая организация произведения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786050" y="1857364"/>
            <a:ext cx="6072230" cy="4857784"/>
          </a:xfrm>
        </p:spPr>
        <p:txBody>
          <a:bodyPr/>
          <a:lstStyle/>
          <a:p>
            <a:r>
              <a:rPr lang="ru-RU" sz="3200" dirty="0" smtClean="0"/>
              <a:t>марш</a:t>
            </a:r>
          </a:p>
          <a:p>
            <a:r>
              <a:rPr lang="ru-RU" sz="3200" dirty="0" smtClean="0"/>
              <a:t>лозунг</a:t>
            </a:r>
          </a:p>
          <a:p>
            <a:r>
              <a:rPr lang="ru-RU" sz="3200" dirty="0" smtClean="0"/>
              <a:t>призыв</a:t>
            </a:r>
          </a:p>
          <a:p>
            <a:r>
              <a:rPr lang="ru-RU" sz="3200" dirty="0" smtClean="0"/>
              <a:t>частушка</a:t>
            </a:r>
          </a:p>
          <a:p>
            <a:r>
              <a:rPr lang="ru-RU" sz="3200" dirty="0" smtClean="0"/>
              <a:t>песня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02225" y="1857364"/>
            <a:ext cx="4041775" cy="3951288"/>
          </a:xfrm>
        </p:spPr>
        <p:txBody>
          <a:bodyPr/>
          <a:lstStyle/>
          <a:p>
            <a:r>
              <a:rPr lang="ru-RU" sz="3200" dirty="0" smtClean="0"/>
              <a:t>мещанский романс</a:t>
            </a:r>
          </a:p>
          <a:p>
            <a:r>
              <a:rPr lang="ru-RU" sz="3200" dirty="0" smtClean="0"/>
              <a:t>молитва</a:t>
            </a:r>
          </a:p>
          <a:p>
            <a:r>
              <a:rPr lang="ru-RU" sz="3200" dirty="0" smtClean="0"/>
              <a:t>уличный язык голытьбы</a:t>
            </a:r>
          </a:p>
          <a:p>
            <a:r>
              <a:rPr lang="ru-RU" sz="3200" dirty="0" smtClean="0"/>
              <a:t>нерифмованные строки (+обрывки фраз, выстрелы)</a:t>
            </a:r>
          </a:p>
          <a:p>
            <a:endParaRPr lang="ru-RU" dirty="0"/>
          </a:p>
        </p:txBody>
      </p:sp>
      <p:pic>
        <p:nvPicPr>
          <p:cNvPr id="2051" name="Picture 3" descr="C:\Documents and Settings\Оля\Рабочий стол\Работа\Открытые уроки\Блок\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000240"/>
            <a:ext cx="2139609" cy="3024182"/>
          </a:xfrm>
          <a:prstGeom prst="rect">
            <a:avLst/>
          </a:prstGeom>
          <a:noFill/>
        </p:spPr>
      </p:pic>
      <p:pic>
        <p:nvPicPr>
          <p:cNvPr id="9" name="Picture 4" descr="блок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14414" y="5072074"/>
            <a:ext cx="2357454" cy="1607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02225" y="4500570"/>
            <a:ext cx="4041775" cy="22145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...И идут без имени святого</a:t>
            </a:r>
          </a:p>
          <a:p>
            <a:pPr>
              <a:buNone/>
            </a:pPr>
            <a:r>
              <a:rPr lang="ru-RU" dirty="0" smtClean="0"/>
              <a:t>Все двенадцать — вдаль.</a:t>
            </a:r>
          </a:p>
          <a:p>
            <a:pPr>
              <a:buNone/>
            </a:pPr>
            <a:r>
              <a:rPr lang="ru-RU" dirty="0" smtClean="0"/>
              <a:t>Ко всему готовы,</a:t>
            </a:r>
          </a:p>
          <a:p>
            <a:pPr>
              <a:buNone/>
            </a:pPr>
            <a:r>
              <a:rPr lang="ru-RU" dirty="0" smtClean="0"/>
              <a:t>Ничего не жаль...</a:t>
            </a:r>
            <a:endParaRPr lang="ru-RU" dirty="0"/>
          </a:p>
        </p:txBody>
      </p:sp>
      <p:pic>
        <p:nvPicPr>
          <p:cNvPr id="3074" name="Picture 2" descr="C:\Documents and Settings\Оля\Рабочий стол\Работа\Открытые уроки\Блок\н.дмитревский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034" y="642918"/>
            <a:ext cx="4455588" cy="5500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:\Documents and Settings\Оля\Рабочий стол\Работа\Открытые уроки\Блок\н.красовитов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142852"/>
            <a:ext cx="2960927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6" y="332656"/>
            <a:ext cx="9133593" cy="1162050"/>
          </a:xfrm>
        </p:spPr>
        <p:txBody>
          <a:bodyPr/>
          <a:lstStyle/>
          <a:p>
            <a:pPr algn="ctr"/>
            <a:r>
              <a:rPr lang="ru-RU" sz="4000" dirty="0" smtClean="0"/>
              <a:t>«Я сам удивился: почему Христос»</a:t>
            </a:r>
            <a:endParaRPr lang="ru-RU" sz="4000" dirty="0"/>
          </a:p>
        </p:txBody>
      </p:sp>
      <p:pic>
        <p:nvPicPr>
          <p:cNvPr id="7" name="Picture 4" descr="блок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24128" y="2276872"/>
            <a:ext cx="2220686" cy="2784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сканирование000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5616" y="2276872"/>
            <a:ext cx="3695700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99792" y="5517232"/>
            <a:ext cx="39290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В белом венчике из роз –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Впереди – </a:t>
            </a:r>
            <a:r>
              <a:rPr lang="ru-RU" sz="2400" dirty="0" err="1" smtClean="0"/>
              <a:t>Исус</a:t>
            </a:r>
            <a:r>
              <a:rPr lang="ru-RU" sz="2400" dirty="0" smtClean="0"/>
              <a:t> Христос.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13"/>
          <p:cNvSpPr txBox="1">
            <a:spLocks/>
          </p:cNvSpPr>
          <p:nvPr/>
        </p:nvSpPr>
        <p:spPr bwMode="auto">
          <a:xfrm>
            <a:off x="107504" y="116632"/>
            <a:ext cx="8928992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9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9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9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9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9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9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just"/>
            <a:r>
              <a:rPr lang="ru-RU" sz="2400" dirty="0" smtClean="0"/>
              <a:t>1. Христос - сила, которая способна преодолеть стихию и хаос (значит, не с двенадцатью А. Блок связывал надежды). Это светлое начало, которое выведет Россию на путь спасения, несмотря на разгул смуты.</a:t>
            </a:r>
          </a:p>
          <a:p>
            <a:pPr algn="just"/>
            <a:r>
              <a:rPr lang="ru-RU" sz="2400" dirty="0" smtClean="0"/>
              <a:t>2. Христос - признание жертвенности того пути, который совершают двенадцать красноармейцев.</a:t>
            </a:r>
          </a:p>
          <a:p>
            <a:pPr algn="just"/>
            <a:r>
              <a:rPr lang="ru-RU" sz="2400" dirty="0" smtClean="0"/>
              <a:t>3. Христос – это вечная истина, к которой мы идем всю жизнь, преодолевая препятствия. </a:t>
            </a:r>
          </a:p>
          <a:p>
            <a:pPr algn="just"/>
            <a:r>
              <a:rPr lang="ru-RU" sz="2400" dirty="0" smtClean="0"/>
              <a:t>4. Самозванцев-апостолов возглавляет самозванец-Христос - Антихрист.</a:t>
            </a:r>
          </a:p>
          <a:p>
            <a:pPr algn="just"/>
            <a:r>
              <a:rPr lang="ru-RU" sz="2400" dirty="0" smtClean="0"/>
              <a:t>5. Не Христос ведёт красногвардейцев, а, наоборот, его самого ведут на расстрел.</a:t>
            </a:r>
          </a:p>
          <a:p>
            <a:pPr algn="just"/>
            <a:r>
              <a:rPr lang="ru-RU" sz="2400" dirty="0" smtClean="0"/>
              <a:t>6. </a:t>
            </a:r>
            <a:r>
              <a:rPr lang="ru-RU" sz="2400" dirty="0" err="1" smtClean="0"/>
              <a:t>А.Блок</a:t>
            </a:r>
            <a:r>
              <a:rPr lang="ru-RU" sz="2400" dirty="0" smtClean="0"/>
              <a:t> верил в святую цель революции - зарождение нового, светлого мира. Сами революционеры, давшие волю своему гневу и сметающие всё на своём пути, не видят возглавляющего их Христа и даже не подозревают о том, что они - орудие провидения.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9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-214346" y="285728"/>
            <a:ext cx="4143436" cy="657227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500" dirty="0" smtClean="0"/>
              <a:t>« Погрузившись в родную ему стихию народного восстания, Блок подслушал ее песни, подсмотрел ее образы…- но не раскрыл… трагических противоречий и не дал никакого решения, не наметил никакого выхода: в этом его правдивость перед собой и своими современниками»</a:t>
            </a:r>
          </a:p>
          <a:p>
            <a:pPr algn="just">
              <a:buNone/>
            </a:pPr>
            <a:r>
              <a:rPr lang="ru-RU" sz="2500" dirty="0" smtClean="0"/>
              <a:t>		</a:t>
            </a:r>
            <a:r>
              <a:rPr lang="ru-RU" sz="2500" dirty="0" err="1" smtClean="0"/>
              <a:t>В.М.Журмунский</a:t>
            </a:r>
            <a:endParaRPr lang="ru-RU" sz="2500" dirty="0"/>
          </a:p>
        </p:txBody>
      </p:sp>
      <p:pic>
        <p:nvPicPr>
          <p:cNvPr id="13313" name="Picture 1" descr="C:\Documents and Settings\Оля\Рабочий стол\Работа\Открытые уроки\Блок\index_pic.phсупер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142852"/>
            <a:ext cx="4777140" cy="6572296"/>
          </a:xfrm>
          <a:prstGeom prst="rect">
            <a:avLst/>
          </a:prstGeom>
          <a:noFill/>
        </p:spPr>
      </p:pic>
      <p:pic>
        <p:nvPicPr>
          <p:cNvPr id="5" name="1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4801"/>
            <a:ext cx="8784976" cy="963960"/>
          </a:xfrm>
        </p:spPr>
        <p:txBody>
          <a:bodyPr/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9924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Портрет А. Блока - </a:t>
            </a:r>
            <a:r>
              <a:rPr lang="en-US" sz="2400" dirty="0">
                <a:hlinkClick r:id="rId2"/>
              </a:rPr>
              <a:t>http://www.a4format.ru/book-titles.php?lt=193&amp;author=12&amp;dtls_books=1&amp;title=337&amp;submenu=5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Иллюстрации к поэме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blog.i.ua/community/1952/778303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porto-fr.odessa.ua/index.php?art_num=art018&amp;year=2005&amp;nnumb=27</a:t>
            </a:r>
            <a:r>
              <a:rPr lang="ru-RU" sz="2400" dirty="0" smtClean="0"/>
              <a:t>, </a:t>
            </a:r>
            <a:r>
              <a:rPr lang="en-US" sz="2400" dirty="0" smtClean="0">
                <a:hlinkClick r:id="rId5"/>
              </a:rPr>
              <a:t>http</a:t>
            </a:r>
            <a:r>
              <a:rPr lang="en-US" sz="2400" dirty="0">
                <a:hlinkClick r:id="rId5"/>
              </a:rPr>
              <a:t>://</a:t>
            </a:r>
            <a:r>
              <a:rPr lang="en-US" sz="2400" dirty="0" smtClean="0">
                <a:hlinkClick r:id="rId5"/>
              </a:rPr>
              <a:t>www.pergam-club.ru/taxonomy/term/59</a:t>
            </a:r>
            <a:r>
              <a:rPr lang="ru-RU" sz="2400" dirty="0" smtClean="0"/>
              <a:t>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www.a4format.ru/book-titles.php?lt=193&amp;author=12&amp;dtls_books=1&amp;title=337&amp;submenu=5</a:t>
            </a:r>
            <a:r>
              <a:rPr lang="ru-RU" sz="2400" dirty="0" smtClean="0"/>
              <a:t>, </a:t>
            </a:r>
            <a:r>
              <a:rPr lang="en-US" sz="2400" dirty="0" smtClean="0">
                <a:hlinkClick r:id="rId6"/>
              </a:rPr>
              <a:t>http</a:t>
            </a:r>
            <a:r>
              <a:rPr lang="en-US" sz="2400" dirty="0">
                <a:hlinkClick r:id="rId6"/>
              </a:rPr>
              <a:t>://</a:t>
            </a:r>
            <a:r>
              <a:rPr lang="en-US" sz="2400" dirty="0" smtClean="0">
                <a:hlinkClick r:id="rId6"/>
              </a:rPr>
              <a:t>xfront.pp.ua/poema-12-blok.html</a:t>
            </a:r>
            <a:endParaRPr lang="ru-RU" sz="2400" dirty="0"/>
          </a:p>
          <a:p>
            <a:pPr marL="0" indent="0">
              <a:buNone/>
            </a:pPr>
            <a:r>
              <a:rPr lang="en-US" sz="2400" dirty="0" smtClean="0">
                <a:hlinkClick r:id="rId7"/>
              </a:rPr>
              <a:t>http</a:t>
            </a:r>
            <a:r>
              <a:rPr lang="en-US" sz="2400" dirty="0">
                <a:hlinkClick r:id="rId7"/>
              </a:rPr>
              <a:t>://</a:t>
            </a:r>
            <a:r>
              <a:rPr lang="en-US" sz="2400" dirty="0" smtClean="0">
                <a:hlinkClick r:id="rId7"/>
              </a:rPr>
              <a:t>www.booksite.ru/dmitrievsky/dmitrevsky/7.htm</a:t>
            </a:r>
            <a:endParaRPr lang="ru-RU" sz="2400" dirty="0"/>
          </a:p>
          <a:p>
            <a:pPr marL="0" indent="0">
              <a:buNone/>
            </a:pPr>
            <a:r>
              <a:rPr lang="en-US" sz="2400" dirty="0" smtClean="0">
                <a:hlinkClick r:id="rId8"/>
              </a:rPr>
              <a:t>http</a:t>
            </a:r>
            <a:r>
              <a:rPr lang="en-US" sz="2400" dirty="0">
                <a:hlinkClick r:id="rId8"/>
              </a:rPr>
              <a:t>://</a:t>
            </a:r>
            <a:r>
              <a:rPr lang="en-US" sz="2400" dirty="0" smtClean="0">
                <a:hlinkClick r:id="rId8"/>
              </a:rPr>
              <a:t>izstarogokak.ru/razdeli/starogo/obraz-starogo-mira-iz-poemi-dvenadtsat/64683.html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42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04801"/>
            <a:ext cx="8786874" cy="909621"/>
          </a:xfrm>
        </p:spPr>
        <p:txBody>
          <a:bodyPr/>
          <a:lstStyle/>
          <a:p>
            <a:r>
              <a:rPr lang="ru-RU" sz="4000" dirty="0" smtClean="0"/>
              <a:t>«Интеллигенция и революция»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7543800" cy="47863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9 января 1918 года – статья «Интеллигенция и революция»</a:t>
            </a:r>
          </a:p>
          <a:p>
            <a:pPr>
              <a:buNone/>
            </a:pPr>
            <a:r>
              <a:rPr lang="ru-RU" dirty="0" smtClean="0"/>
              <a:t>29 января 1918 года – поэма «Двенадцать»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Какую оценку современной ему эпохе дает Блок?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Как Блок понимает природу революции?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Какой выбор для себя, как представителя интеллигенции, сделал Блок?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блок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4414" y="4500570"/>
            <a:ext cx="885825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000628" y="4429132"/>
            <a:ext cx="3929090" cy="2308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Завивает ветер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Белый снежок.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 снежком — ледок.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Скользко, тяжко,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Всякий ходок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Скользит — ах, бедняжка!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928802"/>
            <a:ext cx="4143404" cy="2308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Черный вечер.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Белый снег.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Ветер, ветер!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ногах не стоит человек.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Ветер, ветер —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всем божьем свете!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14414" y="142853"/>
            <a:ext cx="7543800" cy="1071570"/>
          </a:xfrm>
        </p:spPr>
        <p:txBody>
          <a:bodyPr/>
          <a:lstStyle/>
          <a:p>
            <a:pPr algn="ctr"/>
            <a:r>
              <a:rPr lang="ru-RU" sz="4000" dirty="0" smtClean="0"/>
              <a:t>Образы-символы в первой части поэмы</a:t>
            </a:r>
            <a:endParaRPr lang="ru-RU" sz="4000" dirty="0"/>
          </a:p>
        </p:txBody>
      </p:sp>
      <p:pic>
        <p:nvPicPr>
          <p:cNvPr id="8" name="Picture 4" descr="блок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00760" y="1428736"/>
            <a:ext cx="2381250" cy="284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87" name="Picture 3" descr="C:\Documents and Settings\Оля\Рабочий стол\Работа\Открытые уроки\Блок\Иллюстрация к поэме А. А. Блока «Двенадцать» 1918г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22" y="4315494"/>
            <a:ext cx="2143140" cy="2373731"/>
          </a:xfrm>
          <a:prstGeom prst="rect">
            <a:avLst/>
          </a:prstGeom>
          <a:noFill/>
        </p:spPr>
      </p:pic>
      <p:pic>
        <p:nvPicPr>
          <p:cNvPr id="16388" name="Picture 4" descr="C:\Documents and Settings\Оля\Рабочий стол\Работа\Открытые уроки\Блок\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5286388"/>
            <a:ext cx="100965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Цветовая символика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31499"/>
              </p:ext>
            </p:extLst>
          </p:nvPr>
        </p:nvGraphicFramePr>
        <p:xfrm>
          <a:off x="3643306" y="2428868"/>
          <a:ext cx="521497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714512"/>
                <a:gridCol w="1714512"/>
              </a:tblGrid>
              <a:tr h="741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Чёрный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зло, тьма, низкое</a:t>
                      </a:r>
                    </a:p>
                    <a:p>
                      <a:pPr algn="ctr"/>
                      <a:endParaRPr lang="ru-RU" sz="2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прошлое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400" dirty="0" smtClean="0"/>
                        <a:t>Красный</a:t>
                      </a:r>
                    </a:p>
                    <a:p>
                      <a:pPr algn="ctr"/>
                      <a:r>
                        <a:rPr lang="ru-RU" sz="2400" dirty="0" smtClean="0"/>
                        <a:t>Кровь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настоящее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Белый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добро, свет, высокое</a:t>
                      </a:r>
                    </a:p>
                    <a:p>
                      <a:pPr algn="ctr"/>
                      <a:endParaRPr lang="ru-RU" sz="2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bg1"/>
                          </a:solidFill>
                        </a:rPr>
                        <a:t>будущее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Documents and Settings\Оля\Рабочий стол\Работа\Открытые уроки\Блок\э.булатов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5720" y="3143248"/>
            <a:ext cx="3071834" cy="314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543800" cy="909621"/>
          </a:xfrm>
        </p:spPr>
        <p:txBody>
          <a:bodyPr/>
          <a:lstStyle/>
          <a:p>
            <a:r>
              <a:rPr lang="ru-RU" dirty="0" smtClean="0"/>
              <a:t>Образы старого мира</a:t>
            </a:r>
            <a:endParaRPr lang="ru-RU" dirty="0"/>
          </a:p>
        </p:txBody>
      </p:sp>
      <p:pic>
        <p:nvPicPr>
          <p:cNvPr id="4" name="Picture 4" descr="сканирование00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0" y="2071678"/>
            <a:ext cx="3930432" cy="264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Documents and Settings\Оля\Рабочий стол\Работа\Открытые уроки\Блок\н.дмитревский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2428868"/>
            <a:ext cx="3058143" cy="39290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714876" y="4786322"/>
            <a:ext cx="4214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«Буржуй на перекрестке»</a:t>
            </a:r>
          </a:p>
          <a:p>
            <a:r>
              <a:rPr lang="ru-RU" sz="2400" dirty="0" smtClean="0"/>
              <a:t>«Писатель-вития»</a:t>
            </a:r>
          </a:p>
          <a:p>
            <a:r>
              <a:rPr lang="ru-RU" sz="2400" dirty="0" smtClean="0"/>
              <a:t>«Долгополый товарищ поп»</a:t>
            </a:r>
          </a:p>
          <a:p>
            <a:r>
              <a:rPr lang="ru-RU" sz="2400" dirty="0" smtClean="0"/>
              <a:t>«Барыня в каракуле»</a:t>
            </a:r>
          </a:p>
          <a:p>
            <a:r>
              <a:rPr lang="ru-RU" sz="2400" dirty="0" smtClean="0"/>
              <a:t>«Старушка-курица»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357166"/>
            <a:ext cx="4000528" cy="6215106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dirty="0" smtClean="0"/>
              <a:t>Черное, черное небо.</a:t>
            </a:r>
          </a:p>
          <a:p>
            <a:pPr algn="ctr" eaLnBrk="1" hangingPunct="1">
              <a:buNone/>
              <a:defRPr/>
            </a:pPr>
            <a:endParaRPr lang="ru-RU" dirty="0" smtClean="0"/>
          </a:p>
          <a:p>
            <a:pPr algn="ctr" eaLnBrk="1" hangingPunct="1">
              <a:buNone/>
              <a:defRPr/>
            </a:pPr>
            <a:r>
              <a:rPr lang="ru-RU" dirty="0" smtClean="0"/>
              <a:t>Злоба, грустная злоба</a:t>
            </a:r>
          </a:p>
          <a:p>
            <a:pPr algn="ctr" eaLnBrk="1" hangingPunct="1">
              <a:buNone/>
              <a:defRPr/>
            </a:pPr>
            <a:r>
              <a:rPr lang="ru-RU" dirty="0" smtClean="0"/>
              <a:t>     Кипит в груди...</a:t>
            </a:r>
          </a:p>
          <a:p>
            <a:pPr algn="ctr" eaLnBrk="1" hangingPunct="1">
              <a:buNone/>
              <a:defRPr/>
            </a:pPr>
            <a:r>
              <a:rPr lang="ru-RU" dirty="0" smtClean="0"/>
              <a:t>Черная злоба, святая злоба...</a:t>
            </a:r>
          </a:p>
          <a:p>
            <a:pPr algn="ctr" eaLnBrk="1" hangingPunct="1">
              <a:buNone/>
              <a:defRPr/>
            </a:pPr>
            <a:endParaRPr lang="ru-RU" dirty="0" smtClean="0"/>
          </a:p>
          <a:p>
            <a:pPr algn="ctr" eaLnBrk="1" hangingPunct="1">
              <a:buNone/>
              <a:defRPr/>
            </a:pPr>
            <a:r>
              <a:rPr lang="ru-RU" dirty="0" smtClean="0"/>
              <a:t>Товарищ! Гляди</a:t>
            </a:r>
          </a:p>
          <a:p>
            <a:pPr algn="ctr" eaLnBrk="1" hangingPunct="1">
              <a:buNone/>
              <a:defRPr/>
            </a:pPr>
            <a:r>
              <a:rPr lang="ru-RU" dirty="0" smtClean="0"/>
              <a:t>     В оба! </a:t>
            </a:r>
          </a:p>
        </p:txBody>
      </p:sp>
      <p:pic>
        <p:nvPicPr>
          <p:cNvPr id="1026" name="Picture 2" descr="C:\Documents and Settings\Оля\Рабочий стол\Работа\Открытые уроки\Блок\м.карпен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571480"/>
            <a:ext cx="4191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72560" cy="14319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Гуляет ветер, порхает снег. </a:t>
            </a:r>
            <a:br>
              <a:rPr lang="ru-RU" dirty="0" smtClean="0"/>
            </a:br>
            <a:r>
              <a:rPr lang="ru-RU" dirty="0" smtClean="0"/>
              <a:t>Идут </a:t>
            </a:r>
            <a:r>
              <a:rPr lang="ru-RU" sz="4000" dirty="0" smtClean="0"/>
              <a:t>двенадцать</a:t>
            </a:r>
            <a:r>
              <a:rPr lang="ru-RU" dirty="0" smtClean="0"/>
              <a:t> человек…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1" name="Picture 4" descr="блок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71670" y="2928934"/>
            <a:ext cx="5267325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блок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357166"/>
            <a:ext cx="142875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143108" y="642918"/>
            <a:ext cx="557216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В зубах – </a:t>
            </a:r>
            <a:r>
              <a:rPr lang="ru-RU" sz="2400" dirty="0" err="1" smtClean="0"/>
              <a:t>цыгарка</a:t>
            </a:r>
            <a:r>
              <a:rPr lang="ru-RU" sz="2400" dirty="0" smtClean="0"/>
              <a:t>, примят картуз.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На спину б надо бубновый туз!</a:t>
            </a:r>
          </a:p>
        </p:txBody>
      </p:sp>
      <p:pic>
        <p:nvPicPr>
          <p:cNvPr id="6" name="Picture 4" descr="сканирование000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00232" y="2143116"/>
            <a:ext cx="5766816" cy="4395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1357290" y="428604"/>
            <a:ext cx="7086600" cy="857256"/>
          </a:xfrm>
        </p:spPr>
        <p:txBody>
          <a:bodyPr/>
          <a:lstStyle/>
          <a:p>
            <a:pPr algn="ctr"/>
            <a:r>
              <a:rPr lang="ru-RU" dirty="0" smtClean="0"/>
              <a:t>Сюжет поэмы</a:t>
            </a:r>
            <a:endParaRPr lang="ru-RU" dirty="0"/>
          </a:p>
        </p:txBody>
      </p:sp>
      <p:pic>
        <p:nvPicPr>
          <p:cNvPr id="1026" name="Picture 2" descr="C:\Documents and Settings\Оля\Рабочий стол\Работа\Открытые уроки\Блок\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43182"/>
            <a:ext cx="1905000" cy="18669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23728" y="1857364"/>
            <a:ext cx="4590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Ах ты, Катя, моя Катя,</a:t>
            </a:r>
          </a:p>
          <a:p>
            <a:pPr algn="ctr"/>
            <a:r>
              <a:rPr lang="ru-RU" sz="2400" dirty="0" smtClean="0"/>
              <a:t>Толстоморденькая...</a:t>
            </a:r>
            <a:endParaRPr lang="ru-RU" sz="2400" dirty="0"/>
          </a:p>
        </p:txBody>
      </p:sp>
      <p:pic>
        <p:nvPicPr>
          <p:cNvPr id="1027" name="Picture 3" descr="C:\Documents and Settings\Оля\Рабочий стол\Работа\Открытые уроки\Блок\index_pic.php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2786058"/>
            <a:ext cx="2488408" cy="3143252"/>
          </a:xfrm>
          <a:prstGeom prst="rect">
            <a:avLst/>
          </a:prstGeom>
          <a:noFill/>
        </p:spPr>
      </p:pic>
      <p:pic>
        <p:nvPicPr>
          <p:cNvPr id="1028" name="Picture 4" descr="C:\Documents and Settings\Оля\Рабочий стол\Работа\Открытые уроки\Блок\н.дмитревский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786058"/>
            <a:ext cx="2571768" cy="310385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5979872"/>
            <a:ext cx="47891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Снег крутит, лихач кричит,</a:t>
            </a:r>
          </a:p>
          <a:p>
            <a:r>
              <a:rPr lang="ru-RU" sz="2400" dirty="0" smtClean="0"/>
              <a:t>Ванька с Катькою летит …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5979871"/>
            <a:ext cx="4860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Лихач — и с Ванькой — наутек...</a:t>
            </a:r>
          </a:p>
          <a:p>
            <a:pPr algn="r"/>
            <a:r>
              <a:rPr lang="ru-RU" sz="2400" dirty="0" smtClean="0"/>
              <a:t>Еще разок! Взводи курок!..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1">
      <a:dk1>
        <a:srgbClr val="BD3737"/>
      </a:dk1>
      <a:lt1>
        <a:srgbClr val="FFFFFF"/>
      </a:lt1>
      <a:dk2>
        <a:srgbClr val="721E1E"/>
      </a:dk2>
      <a:lt2>
        <a:srgbClr val="FFCC00"/>
      </a:lt2>
      <a:accent1>
        <a:srgbClr val="FF6600"/>
      </a:accent1>
      <a:accent2>
        <a:srgbClr val="CC3300"/>
      </a:accent2>
      <a:accent3>
        <a:srgbClr val="BCABAB"/>
      </a:accent3>
      <a:accent4>
        <a:srgbClr val="DADADA"/>
      </a:accent4>
      <a:accent5>
        <a:srgbClr val="FFB8AA"/>
      </a:accent5>
      <a:accent6>
        <a:srgbClr val="B92D00"/>
      </a:accent6>
      <a:hlink>
        <a:srgbClr val="F7CC2F"/>
      </a:hlink>
      <a:folHlink>
        <a:srgbClr val="C7C6B1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592</TotalTime>
  <Words>510</Words>
  <Application>Microsoft Office PowerPoint</Application>
  <PresentationFormat>Экран (4:3)</PresentationFormat>
  <Paragraphs>95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Сумерки</vt:lpstr>
      <vt:lpstr>Революция глазами А.Блока. Поэма «Двенадцать» </vt:lpstr>
      <vt:lpstr>«Интеллигенция и революция»</vt:lpstr>
      <vt:lpstr>Образы-символы в первой части поэмы</vt:lpstr>
      <vt:lpstr>Цветовая символика</vt:lpstr>
      <vt:lpstr>Образы старого мира</vt:lpstr>
      <vt:lpstr>Презентация PowerPoint</vt:lpstr>
      <vt:lpstr>Гуляет ветер, порхает снег.  Идут двенадцать человек… </vt:lpstr>
      <vt:lpstr>Презентация PowerPoint</vt:lpstr>
      <vt:lpstr>Сюжет поэмы</vt:lpstr>
      <vt:lpstr>Музыкально-ритмическая организация произведения</vt:lpstr>
      <vt:lpstr>Презентация PowerPoint</vt:lpstr>
      <vt:lpstr>«Я сам удивился: почему Христос»</vt:lpstr>
      <vt:lpstr>Презентация PowerPoint</vt:lpstr>
      <vt:lpstr>Презентация PowerPoint</vt:lpstr>
      <vt:lpstr>Использованные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MKM</cp:lastModifiedBy>
  <cp:revision>52</cp:revision>
  <dcterms:created xsi:type="dcterms:W3CDTF">2009-01-23T11:28:55Z</dcterms:created>
  <dcterms:modified xsi:type="dcterms:W3CDTF">2016-12-12T16:59:31Z</dcterms:modified>
</cp:coreProperties>
</file>