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7" r:id="rId1"/>
  </p:sldMasterIdLst>
  <p:sldIdLst>
    <p:sldId id="268" r:id="rId2"/>
    <p:sldId id="285" r:id="rId3"/>
    <p:sldId id="274" r:id="rId4"/>
    <p:sldId id="286" r:id="rId5"/>
    <p:sldId id="287" r:id="rId6"/>
    <p:sldId id="289" r:id="rId7"/>
    <p:sldId id="276" r:id="rId8"/>
    <p:sldId id="288" r:id="rId9"/>
    <p:sldId id="290" r:id="rId10"/>
    <p:sldId id="291" r:id="rId11"/>
    <p:sldId id="292" r:id="rId12"/>
    <p:sldId id="293" r:id="rId13"/>
    <p:sldId id="294" r:id="rId14"/>
    <p:sldId id="271" r:id="rId15"/>
    <p:sldId id="295" r:id="rId1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000066"/>
    <a:srgbClr val="33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06" autoAdjust="0"/>
    <p:restoredTop sz="94660"/>
  </p:normalViewPr>
  <p:slideViewPr>
    <p:cSldViewPr>
      <p:cViewPr>
        <p:scale>
          <a:sx n="46" d="100"/>
          <a:sy n="46" d="100"/>
        </p:scale>
        <p:origin x="-55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6" name="Freeform 4"/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/>
                <a:ahLst/>
                <a:cxnLst>
                  <a:cxn ang="0">
                    <a:pos x="0" y="3159"/>
                  </a:cxn>
                  <a:cxn ang="0">
                    <a:pos x="5184" y="3159"/>
                  </a:cxn>
                  <a:cxn ang="0">
                    <a:pos x="5184" y="0"/>
                  </a:cxn>
                  <a:cxn ang="0">
                    <a:pos x="0" y="0"/>
                  </a:cxn>
                  <a:cxn ang="0">
                    <a:pos x="0" y="3159"/>
                  </a:cxn>
                  <a:cxn ang="0">
                    <a:pos x="0" y="3159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7" name="Freeform 5"/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159"/>
                  </a:cxn>
                  <a:cxn ang="0">
                    <a:pos x="556" y="3159"/>
                  </a:cxn>
                  <a:cxn ang="0">
                    <a:pos x="55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6" name="Freeform 6"/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/>
              <a:ahLst/>
              <a:cxnLst>
                <a:cxn ang="0">
                  <a:pos x="25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251" y="0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9" name="Group 9"/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0" name="Freeform 10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" name="Freeform 11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" name="Freeform 12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" name="Freeform 13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" name="Freeform 14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5" name="Freeform 15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sp>
        <p:nvSpPr>
          <p:cNvPr id="80912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80913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8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" name="Rectangle 19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053618D-E5E7-4564-BCD2-121EF06724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26EC3-99CF-4F6C-95CC-5EB7164C4A4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1885950" cy="5791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505450" cy="5791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6E7837-96B0-44B9-8A62-5A23914A160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3C225F-F4A0-4BA4-89CC-E1301451027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145D9B-ECC3-4ED1-BB0A-D9A9846D1D6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8D3F81-6E29-466B-AA92-F8D793895DB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39EB1B-2F83-40A8-9C1A-71802A696F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795FA2-AA55-4252-BD5E-EB719605EB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E4E503-0B97-4919-9735-DB472BBE3C8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8E9FED-1BA0-4FF3-9C4C-4694EB9944D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E4423F-9236-4742-A963-7A155DAA3AC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79875" name="Freeform 3"/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9876" name="Freeform 4"/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1034" name="Group 5"/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79878" name="Freeform 6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9879" name="Freeform 7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9880" name="Freeform 8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9881" name="Freeform 9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9882" name="Freeform 10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9883" name="Freeform 11"/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9884" name="Freeform 12"/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9885" name="Freeform 13"/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9886" name="Freeform 14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sp>
        <p:nvSpPr>
          <p:cNvPr id="79887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79888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79889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9890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9891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8957D0B3-0F87-46AA-B3D4-A4BA8A71D59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0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Documents%20and%20Settings\&#1054;&#1083;&#1103;\&#1056;&#1072;&#1073;&#1086;&#1095;&#1080;&#1081;%20&#1089;&#1090;&#1086;&#1083;\12\11.wav" TargetMode="External"/><Relationship Id="rId4" Type="http://schemas.openxmlformats.org/officeDocument/2006/relationships/image" Target="../media/image23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hyperlink" Target="http://izstarogokak.ru/razdeli/starogo/obraz-starogo-mira-iz-poemi-dvenadtsat/64683.html" TargetMode="External"/><Relationship Id="rId3" Type="http://schemas.openxmlformats.org/officeDocument/2006/relationships/hyperlink" Target="http://blog.i.ua/community/1952/778303" TargetMode="External"/><Relationship Id="rId7" Type="http://schemas.openxmlformats.org/officeDocument/2006/relationships/hyperlink" Target="http://www.booksite.ru/dmitrievsky/dmitrevsky/7.htm" TargetMode="External"/><Relationship Id="rId2" Type="http://schemas.openxmlformats.org/officeDocument/2006/relationships/hyperlink" Target="http://www.a4format.ru/book-titles.php?lt=193&amp;author=12&amp;dtls_books=1&amp;title=337&amp;submenu=5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xfront.pp.ua/poema-12-blok.html" TargetMode="External"/><Relationship Id="rId5" Type="http://schemas.openxmlformats.org/officeDocument/2006/relationships/hyperlink" Target="http://www.pergam-club.ru/taxonomy/term/59" TargetMode="External"/><Relationship Id="rId4" Type="http://schemas.openxmlformats.org/officeDocument/2006/relationships/hyperlink" Target="http://porto-fr.odessa.ua/index.php?art_num=art018&amp;year=2005&amp;nnumb=27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4" descr="сканирование0006"/>
          <p:cNvPicPr>
            <a:picLocks noChangeAspect="1" noChangeArrowheads="1"/>
          </p:cNvPicPr>
          <p:nvPr/>
        </p:nvPicPr>
        <p:blipFill>
          <a:blip r:embed="rId2" cstate="email">
            <a:lum contrast="18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000496" y="928670"/>
            <a:ext cx="5045075" cy="5805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16592" y="2420888"/>
            <a:ext cx="527548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Сегодня я – гений! “Двенадцать” – какие бы они ни были – это лучшее, что я написал»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26045" y="4149080"/>
            <a:ext cx="527548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«Всем телом, всем сердцем, всем сознанием – слушайте революцию» 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16592" y="5533829"/>
            <a:ext cx="527548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«Трудное надо преодолеть, а за ним будет ясный день»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		(А.Блок)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285720" y="357166"/>
            <a:ext cx="8467756" cy="1123936"/>
          </a:xfrm>
        </p:spPr>
        <p:txBody>
          <a:bodyPr/>
          <a:lstStyle/>
          <a:p>
            <a:pPr algn="ctr"/>
            <a:r>
              <a:rPr lang="ru-RU" sz="4000" dirty="0" smtClean="0"/>
              <a:t>Революция глазами А.Блока. Поэма «Двенадцать»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1143000"/>
          </a:xfrm>
        </p:spPr>
        <p:txBody>
          <a:bodyPr/>
          <a:lstStyle/>
          <a:p>
            <a:pPr algn="ctr"/>
            <a:r>
              <a:rPr lang="ru-RU" sz="4000" dirty="0" smtClean="0"/>
              <a:t>Музыкально-ритмическая организация произведения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>
          <a:xfrm>
            <a:off x="2786050" y="1857364"/>
            <a:ext cx="6072230" cy="4857784"/>
          </a:xfrm>
        </p:spPr>
        <p:txBody>
          <a:bodyPr/>
          <a:lstStyle/>
          <a:p>
            <a:r>
              <a:rPr lang="ru-RU" sz="3200" dirty="0" smtClean="0"/>
              <a:t>марш</a:t>
            </a:r>
          </a:p>
          <a:p>
            <a:r>
              <a:rPr lang="ru-RU" sz="3200" dirty="0" smtClean="0"/>
              <a:t>лозунг</a:t>
            </a:r>
          </a:p>
          <a:p>
            <a:r>
              <a:rPr lang="ru-RU" sz="3200" dirty="0" smtClean="0"/>
              <a:t>призыв</a:t>
            </a:r>
          </a:p>
          <a:p>
            <a:r>
              <a:rPr lang="ru-RU" sz="3200" dirty="0" smtClean="0"/>
              <a:t>частушка</a:t>
            </a:r>
          </a:p>
          <a:p>
            <a:r>
              <a:rPr lang="ru-RU" sz="3200" dirty="0" smtClean="0"/>
              <a:t>песня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102225" y="1857364"/>
            <a:ext cx="4041775" cy="3951288"/>
          </a:xfrm>
        </p:spPr>
        <p:txBody>
          <a:bodyPr/>
          <a:lstStyle/>
          <a:p>
            <a:r>
              <a:rPr lang="ru-RU" sz="3200" dirty="0" smtClean="0"/>
              <a:t>мещанский романс</a:t>
            </a:r>
          </a:p>
          <a:p>
            <a:r>
              <a:rPr lang="ru-RU" sz="3200" dirty="0" smtClean="0"/>
              <a:t>молитва</a:t>
            </a:r>
          </a:p>
          <a:p>
            <a:r>
              <a:rPr lang="ru-RU" sz="3200" dirty="0" smtClean="0"/>
              <a:t>уличный язык голытьбы</a:t>
            </a:r>
          </a:p>
          <a:p>
            <a:r>
              <a:rPr lang="ru-RU" sz="3200" dirty="0" smtClean="0"/>
              <a:t>нерифмованные строки (+обрывки фраз, выстрелы)</a:t>
            </a:r>
          </a:p>
          <a:p>
            <a:endParaRPr lang="ru-RU" dirty="0"/>
          </a:p>
        </p:txBody>
      </p:sp>
      <p:pic>
        <p:nvPicPr>
          <p:cNvPr id="2051" name="Picture 3" descr="C:\Documents and Settings\Оля\Рабочий стол\Работа\Открытые уроки\Блок\45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14282" y="2000240"/>
            <a:ext cx="2139609" cy="3024182"/>
          </a:xfrm>
          <a:prstGeom prst="rect">
            <a:avLst/>
          </a:prstGeom>
          <a:noFill/>
        </p:spPr>
      </p:pic>
      <p:pic>
        <p:nvPicPr>
          <p:cNvPr id="9" name="Picture 4" descr="блок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1214414" y="5072074"/>
            <a:ext cx="2357454" cy="16073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102225" y="4500570"/>
            <a:ext cx="4041775" cy="2214578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...И идут без имени святого</a:t>
            </a:r>
          </a:p>
          <a:p>
            <a:pPr>
              <a:buNone/>
            </a:pPr>
            <a:r>
              <a:rPr lang="ru-RU" dirty="0" smtClean="0"/>
              <a:t>Все двенадцать — вдаль.</a:t>
            </a:r>
          </a:p>
          <a:p>
            <a:pPr>
              <a:buNone/>
            </a:pPr>
            <a:r>
              <a:rPr lang="ru-RU" dirty="0" smtClean="0"/>
              <a:t>Ко всему готовы,</a:t>
            </a:r>
          </a:p>
          <a:p>
            <a:pPr>
              <a:buNone/>
            </a:pPr>
            <a:r>
              <a:rPr lang="ru-RU" dirty="0" smtClean="0"/>
              <a:t>Ничего не жаль...</a:t>
            </a:r>
            <a:endParaRPr lang="ru-RU" dirty="0"/>
          </a:p>
        </p:txBody>
      </p:sp>
      <p:pic>
        <p:nvPicPr>
          <p:cNvPr id="3074" name="Picture 2" descr="C:\Documents and Settings\Оля\Рабочий стол\Работа\Открытые уроки\Блок\н.дмитревский3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500034" y="642918"/>
            <a:ext cx="4455588" cy="5500726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2" descr="C:\Documents and Settings\Оля\Рабочий стол\Работа\Открытые уроки\Блок\н.красовитова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643570" y="142852"/>
            <a:ext cx="2960927" cy="421484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06" y="332656"/>
            <a:ext cx="9133593" cy="1162050"/>
          </a:xfrm>
        </p:spPr>
        <p:txBody>
          <a:bodyPr/>
          <a:lstStyle/>
          <a:p>
            <a:pPr algn="ctr"/>
            <a:r>
              <a:rPr lang="ru-RU" sz="4000" dirty="0" smtClean="0"/>
              <a:t>«Я сам удивился: почему Христос»</a:t>
            </a:r>
            <a:endParaRPr lang="ru-RU" sz="4000" dirty="0"/>
          </a:p>
        </p:txBody>
      </p:sp>
      <p:pic>
        <p:nvPicPr>
          <p:cNvPr id="7" name="Picture 4" descr="блок8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5724128" y="2276872"/>
            <a:ext cx="2220686" cy="2784021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4" descr="сканирование0005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1115616" y="2276872"/>
            <a:ext cx="3695700" cy="2819400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Прямоугольник 8"/>
          <p:cNvSpPr/>
          <p:nvPr/>
        </p:nvSpPr>
        <p:spPr>
          <a:xfrm>
            <a:off x="2699792" y="5517232"/>
            <a:ext cx="392905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2400" dirty="0" smtClean="0"/>
              <a:t>В белом венчике из роз – 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2400" dirty="0" smtClean="0"/>
              <a:t>Впереди – </a:t>
            </a:r>
            <a:r>
              <a:rPr lang="ru-RU" sz="2400" dirty="0" err="1" smtClean="0"/>
              <a:t>Исус</a:t>
            </a:r>
            <a:r>
              <a:rPr lang="ru-RU" sz="2400" dirty="0" smtClean="0"/>
              <a:t> Христос.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13"/>
          <p:cNvSpPr txBox="1">
            <a:spLocks/>
          </p:cNvSpPr>
          <p:nvPr/>
        </p:nvSpPr>
        <p:spPr bwMode="auto">
          <a:xfrm>
            <a:off x="107504" y="116632"/>
            <a:ext cx="8928992" cy="6552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None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None/>
              <a:defRPr sz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2pPr>
            <a:lvl3pPr marL="91440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None/>
              <a:defRPr sz="1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3pPr>
            <a:lvl4pPr marL="137160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None/>
              <a:defRPr sz="9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4pPr>
            <a:lvl5pPr marL="182880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None/>
              <a:defRPr sz="9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5pPr>
            <a:lvl6pPr marL="2286000" indent="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None/>
              <a:defRPr sz="9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6pPr>
            <a:lvl7pPr marL="2743200" indent="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None/>
              <a:defRPr sz="9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7pPr>
            <a:lvl8pPr marL="3200400" indent="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None/>
              <a:defRPr sz="9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8pPr>
            <a:lvl9pPr marL="3657600" indent="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None/>
              <a:defRPr sz="9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9pPr>
          </a:lstStyle>
          <a:p>
            <a:pPr algn="just"/>
            <a:r>
              <a:rPr lang="ru-RU" sz="2400" dirty="0" smtClean="0"/>
              <a:t>1. Христос - сила, которая способна преодолеть стихию и хаос (значит, не с двенадцатью А. Блок связывал надежды). Это светлое начало, которое выведет Россию на путь спасения, несмотря на разгул смуты.</a:t>
            </a:r>
          </a:p>
          <a:p>
            <a:pPr algn="just"/>
            <a:r>
              <a:rPr lang="ru-RU" sz="2400" dirty="0" smtClean="0"/>
              <a:t>2. Христос - признание жертвенности того пути, который совершают двенадцать красноармейцев.</a:t>
            </a:r>
          </a:p>
          <a:p>
            <a:pPr algn="just"/>
            <a:r>
              <a:rPr lang="ru-RU" sz="2400" dirty="0" smtClean="0"/>
              <a:t>3. Христос – это вечная истина, к которой мы идем всю жизнь, преодолевая препятствия. </a:t>
            </a:r>
          </a:p>
          <a:p>
            <a:pPr algn="just"/>
            <a:r>
              <a:rPr lang="ru-RU" sz="2400" dirty="0" smtClean="0"/>
              <a:t>4. Самозванцев-апостолов возглавляет самозванец-Христос - Антихрист.</a:t>
            </a:r>
          </a:p>
          <a:p>
            <a:pPr algn="just"/>
            <a:r>
              <a:rPr lang="ru-RU" sz="2400" dirty="0" smtClean="0"/>
              <a:t>5. Не Христос ведёт красногвардейцев, а, наоборот, его самого ведут на расстрел.</a:t>
            </a:r>
          </a:p>
          <a:p>
            <a:pPr algn="just"/>
            <a:r>
              <a:rPr lang="ru-RU" sz="2400" dirty="0" smtClean="0"/>
              <a:t>6. </a:t>
            </a:r>
            <a:r>
              <a:rPr lang="ru-RU" sz="2400" dirty="0" err="1" smtClean="0"/>
              <a:t>А.Блок</a:t>
            </a:r>
            <a:r>
              <a:rPr lang="ru-RU" sz="2400" dirty="0" smtClean="0"/>
              <a:t> верил в святую цель революции - зарождение нового, светлого мира. Сами революционеры, давшие волю своему гневу и сметающие всё на своём пути, не видят возглавляющего их Христа и даже не подозревают о том, что они - орудие провидения.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55951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-214346" y="285728"/>
            <a:ext cx="4143436" cy="6572272"/>
          </a:xfrm>
        </p:spPr>
        <p:txBody>
          <a:bodyPr/>
          <a:lstStyle/>
          <a:p>
            <a:pPr algn="just">
              <a:buNone/>
            </a:pPr>
            <a:r>
              <a:rPr lang="ru-RU" dirty="0" smtClean="0"/>
              <a:t>	</a:t>
            </a:r>
            <a:r>
              <a:rPr lang="ru-RU" sz="2500" dirty="0" smtClean="0"/>
              <a:t>« Погрузившись в родную ему стихию народного восстания, Блок подслушал ее песни, подсмотрел ее образы…- но не раскрыл… трагических противоречий и не дал никакого решения, не наметил никакого выхода: в этом его правдивость перед собой и своими современниками»</a:t>
            </a:r>
          </a:p>
          <a:p>
            <a:pPr algn="just">
              <a:buNone/>
            </a:pPr>
            <a:r>
              <a:rPr lang="ru-RU" sz="2500" dirty="0" smtClean="0"/>
              <a:t>		</a:t>
            </a:r>
            <a:r>
              <a:rPr lang="ru-RU" sz="2500" dirty="0" err="1" smtClean="0"/>
              <a:t>В.М.Журмунский</a:t>
            </a:r>
            <a:endParaRPr lang="ru-RU" sz="2500" dirty="0"/>
          </a:p>
        </p:txBody>
      </p:sp>
      <p:pic>
        <p:nvPicPr>
          <p:cNvPr id="13313" name="Picture 1" descr="C:\Documents and Settings\Оля\Рабочий стол\Работа\Открытые уроки\Блок\index_pic.phсупер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214810" y="142852"/>
            <a:ext cx="4777140" cy="6572296"/>
          </a:xfrm>
          <a:prstGeom prst="rect">
            <a:avLst/>
          </a:prstGeom>
          <a:noFill/>
        </p:spPr>
      </p:pic>
      <p:pic>
        <p:nvPicPr>
          <p:cNvPr id="5" name="11.wav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080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304801"/>
            <a:ext cx="8784976" cy="963960"/>
          </a:xfrm>
        </p:spPr>
        <p:txBody>
          <a:bodyPr/>
          <a:lstStyle/>
          <a:p>
            <a:r>
              <a:rPr lang="ru-RU" dirty="0" smtClean="0"/>
              <a:t>Использованные источники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196752"/>
            <a:ext cx="9144000" cy="4899248"/>
          </a:xfrm>
        </p:spPr>
        <p:txBody>
          <a:bodyPr/>
          <a:lstStyle/>
          <a:p>
            <a:pPr marL="0" indent="0">
              <a:buNone/>
            </a:pPr>
            <a:r>
              <a:rPr lang="ru-RU" sz="2400" dirty="0" smtClean="0"/>
              <a:t>Портрет А. Блока - </a:t>
            </a:r>
            <a:r>
              <a:rPr lang="en-US" sz="2400" dirty="0">
                <a:hlinkClick r:id="rId2"/>
              </a:rPr>
              <a:t>http://www.a4format.ru/book-titles.php?lt=193&amp;author=12&amp;dtls_books=1&amp;title=337&amp;submenu=5</a:t>
            </a:r>
            <a:endParaRPr lang="ru-RU" sz="2400" dirty="0" smtClean="0"/>
          </a:p>
          <a:p>
            <a:pPr marL="0" indent="0">
              <a:buNone/>
            </a:pPr>
            <a:r>
              <a:rPr lang="ru-RU" sz="2400" dirty="0" smtClean="0"/>
              <a:t>Иллюстрации к поэме</a:t>
            </a:r>
          </a:p>
          <a:p>
            <a:pPr marL="0" indent="0">
              <a:buNone/>
            </a:pPr>
            <a:r>
              <a:rPr lang="en-US" sz="2400" dirty="0" smtClean="0">
                <a:hlinkClick r:id="rId3"/>
              </a:rPr>
              <a:t>http</a:t>
            </a:r>
            <a:r>
              <a:rPr lang="en-US" sz="2400" dirty="0">
                <a:hlinkClick r:id="rId3"/>
              </a:rPr>
              <a:t>://</a:t>
            </a:r>
            <a:r>
              <a:rPr lang="en-US" sz="2400" dirty="0" smtClean="0">
                <a:hlinkClick r:id="rId3"/>
              </a:rPr>
              <a:t>blog.i.ua/community/1952/778303</a:t>
            </a:r>
            <a:endParaRPr lang="ru-RU" sz="2400" dirty="0"/>
          </a:p>
          <a:p>
            <a:pPr marL="0" indent="0">
              <a:buNone/>
            </a:pPr>
            <a:r>
              <a:rPr lang="ru-RU" sz="2400" dirty="0" smtClean="0"/>
              <a:t> </a:t>
            </a:r>
            <a:r>
              <a:rPr lang="en-US" sz="2400" dirty="0">
                <a:hlinkClick r:id="rId4"/>
              </a:rPr>
              <a:t>http://</a:t>
            </a:r>
            <a:r>
              <a:rPr lang="en-US" sz="2400" dirty="0" smtClean="0">
                <a:hlinkClick r:id="rId4"/>
              </a:rPr>
              <a:t>porto-fr.odessa.ua/index.php?art_num=art018&amp;year=2005&amp;nnumb=27</a:t>
            </a:r>
            <a:r>
              <a:rPr lang="ru-RU" sz="2400" dirty="0" smtClean="0"/>
              <a:t>, </a:t>
            </a:r>
            <a:r>
              <a:rPr lang="en-US" sz="2400" dirty="0" smtClean="0">
                <a:hlinkClick r:id="rId5"/>
              </a:rPr>
              <a:t>http</a:t>
            </a:r>
            <a:r>
              <a:rPr lang="en-US" sz="2400" dirty="0">
                <a:hlinkClick r:id="rId5"/>
              </a:rPr>
              <a:t>://</a:t>
            </a:r>
            <a:r>
              <a:rPr lang="en-US" sz="2400" dirty="0" smtClean="0">
                <a:hlinkClick r:id="rId5"/>
              </a:rPr>
              <a:t>www.pergam-club.ru/taxonomy/term/59</a:t>
            </a:r>
            <a:r>
              <a:rPr lang="ru-RU" sz="2400" dirty="0" smtClean="0"/>
              <a:t> </a:t>
            </a:r>
            <a:r>
              <a:rPr lang="en-US" sz="2400" dirty="0">
                <a:hlinkClick r:id="rId2"/>
              </a:rPr>
              <a:t>http://</a:t>
            </a:r>
            <a:r>
              <a:rPr lang="en-US" sz="2400" dirty="0" smtClean="0">
                <a:hlinkClick r:id="rId2"/>
              </a:rPr>
              <a:t>www.a4format.ru/book-titles.php?lt=193&amp;author=12&amp;dtls_books=1&amp;title=337&amp;submenu=5</a:t>
            </a:r>
            <a:r>
              <a:rPr lang="ru-RU" sz="2400" dirty="0" smtClean="0"/>
              <a:t>, </a:t>
            </a:r>
            <a:r>
              <a:rPr lang="en-US" sz="2400" dirty="0" smtClean="0">
                <a:hlinkClick r:id="rId6"/>
              </a:rPr>
              <a:t>http</a:t>
            </a:r>
            <a:r>
              <a:rPr lang="en-US" sz="2400" dirty="0">
                <a:hlinkClick r:id="rId6"/>
              </a:rPr>
              <a:t>://</a:t>
            </a:r>
            <a:r>
              <a:rPr lang="en-US" sz="2400" dirty="0" smtClean="0">
                <a:hlinkClick r:id="rId6"/>
              </a:rPr>
              <a:t>xfront.pp.ua/poema-12-blok.html</a:t>
            </a:r>
            <a:endParaRPr lang="ru-RU" sz="2400" dirty="0"/>
          </a:p>
          <a:p>
            <a:pPr marL="0" indent="0">
              <a:buNone/>
            </a:pPr>
            <a:r>
              <a:rPr lang="en-US" sz="2400" dirty="0" smtClean="0">
                <a:hlinkClick r:id="rId7"/>
              </a:rPr>
              <a:t>http</a:t>
            </a:r>
            <a:r>
              <a:rPr lang="en-US" sz="2400" dirty="0">
                <a:hlinkClick r:id="rId7"/>
              </a:rPr>
              <a:t>://</a:t>
            </a:r>
            <a:r>
              <a:rPr lang="en-US" sz="2400" dirty="0" smtClean="0">
                <a:hlinkClick r:id="rId7"/>
              </a:rPr>
              <a:t>www.booksite.ru/dmitrievsky/dmitrevsky/7.htm</a:t>
            </a:r>
            <a:endParaRPr lang="ru-RU" sz="2400" dirty="0"/>
          </a:p>
          <a:p>
            <a:pPr marL="0" indent="0">
              <a:buNone/>
            </a:pPr>
            <a:r>
              <a:rPr lang="en-US" sz="2400" dirty="0" smtClean="0">
                <a:hlinkClick r:id="rId8"/>
              </a:rPr>
              <a:t>http</a:t>
            </a:r>
            <a:r>
              <a:rPr lang="en-US" sz="2400" dirty="0">
                <a:hlinkClick r:id="rId8"/>
              </a:rPr>
              <a:t>://</a:t>
            </a:r>
            <a:r>
              <a:rPr lang="en-US" sz="2400" dirty="0" smtClean="0">
                <a:hlinkClick r:id="rId8"/>
              </a:rPr>
              <a:t>izstarogokak.ru/razdeli/starogo/obraz-starogo-mira-iz-poemi-dvenadtsat/64683.html</a:t>
            </a:r>
            <a:endParaRPr lang="ru-RU" sz="2400" dirty="0" smtClean="0"/>
          </a:p>
          <a:p>
            <a:pPr marL="0" indent="0">
              <a:buNone/>
            </a:pPr>
            <a:endParaRPr lang="ru-RU" sz="2400" dirty="0" smtClean="0"/>
          </a:p>
          <a:p>
            <a:pPr marL="0" indent="0">
              <a:buNone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364200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304801"/>
            <a:ext cx="8786874" cy="909621"/>
          </a:xfrm>
        </p:spPr>
        <p:txBody>
          <a:bodyPr/>
          <a:lstStyle/>
          <a:p>
            <a:r>
              <a:rPr lang="ru-RU" sz="4000" dirty="0" smtClean="0"/>
              <a:t>«Интеллигенция и революция»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1538" y="1857364"/>
            <a:ext cx="7543800" cy="4786346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9 января 1918 года – статья «Интеллигенция и революция»</a:t>
            </a:r>
          </a:p>
          <a:p>
            <a:pPr>
              <a:buNone/>
            </a:pPr>
            <a:r>
              <a:rPr lang="ru-RU" dirty="0" smtClean="0"/>
              <a:t>29 января 1918 года – поэма «Двенадцать»</a:t>
            </a:r>
          </a:p>
          <a:p>
            <a:pPr>
              <a:buNone/>
            </a:pPr>
            <a:endParaRPr lang="ru-RU" dirty="0" smtClean="0"/>
          </a:p>
          <a:p>
            <a:pPr marL="514350" indent="-514350">
              <a:buFont typeface="+mj-lt"/>
              <a:buAutoNum type="arabicPeriod"/>
            </a:pPr>
            <a:r>
              <a:rPr lang="ru-RU" sz="2400" dirty="0" smtClean="0"/>
              <a:t>Какую оценку современной ему эпохе дает Блок?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dirty="0" smtClean="0"/>
              <a:t>Как Блок понимает природу революции?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dirty="0" smtClean="0"/>
              <a:t>Какой выбор для себя, как представителя интеллигенции, сделал Блок?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4" descr="блок6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1214414" y="4500570"/>
            <a:ext cx="885825" cy="65722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Прямоугольник 4"/>
          <p:cNvSpPr/>
          <p:nvPr/>
        </p:nvSpPr>
        <p:spPr>
          <a:xfrm>
            <a:off x="5000628" y="4429132"/>
            <a:ext cx="3929090" cy="230832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buNone/>
            </a:pP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Завивает ветер</a:t>
            </a:r>
          </a:p>
          <a:p>
            <a:pPr>
              <a:buNone/>
            </a:pP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Белый снежок.</a:t>
            </a:r>
          </a:p>
          <a:p>
            <a:pPr>
              <a:buNone/>
            </a:pP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Под снежком — ледок.</a:t>
            </a:r>
          </a:p>
          <a:p>
            <a:pPr>
              <a:buNone/>
            </a:pP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Скользко, тяжко,</a:t>
            </a:r>
          </a:p>
          <a:p>
            <a:pPr>
              <a:buNone/>
            </a:pP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Всякий ходок</a:t>
            </a:r>
          </a:p>
          <a:p>
            <a:pPr>
              <a:buNone/>
            </a:pP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Скользит — ах, бедняжка!</a:t>
            </a:r>
            <a:endParaRPr 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071538" y="1928802"/>
            <a:ext cx="4143404" cy="230832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buNone/>
            </a:pP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Черный вечер.</a:t>
            </a:r>
          </a:p>
          <a:p>
            <a:pPr>
              <a:buNone/>
            </a:pP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Белый снег.</a:t>
            </a:r>
          </a:p>
          <a:p>
            <a:pPr>
              <a:buNone/>
            </a:pP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Ветер, ветер!</a:t>
            </a:r>
          </a:p>
          <a:p>
            <a:pPr>
              <a:buNone/>
            </a:pP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ногах не стоит человек.</a:t>
            </a:r>
          </a:p>
          <a:p>
            <a:pPr>
              <a:buNone/>
            </a:pP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Ветер, ветер —</a:t>
            </a:r>
          </a:p>
          <a:p>
            <a:pPr>
              <a:buNone/>
            </a:pP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всем божьем свете!</a:t>
            </a:r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1214414" y="142853"/>
            <a:ext cx="7543800" cy="1071570"/>
          </a:xfrm>
        </p:spPr>
        <p:txBody>
          <a:bodyPr/>
          <a:lstStyle/>
          <a:p>
            <a:pPr algn="ctr"/>
            <a:r>
              <a:rPr lang="ru-RU" sz="4000" dirty="0" smtClean="0"/>
              <a:t>Образы-символы в первой части поэмы</a:t>
            </a:r>
            <a:endParaRPr lang="ru-RU" sz="4000" dirty="0"/>
          </a:p>
        </p:txBody>
      </p:sp>
      <p:pic>
        <p:nvPicPr>
          <p:cNvPr id="8" name="Picture 4" descr="блок2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6000760" y="1428736"/>
            <a:ext cx="2381250" cy="2847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6387" name="Picture 3" descr="C:\Documents and Settings\Оля\Рабочий стол\Работа\Открытые уроки\Блок\Иллюстрация к поэме А. А. Блока «Двенадцать» 1918г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357422" y="4315494"/>
            <a:ext cx="2143140" cy="2373731"/>
          </a:xfrm>
          <a:prstGeom prst="rect">
            <a:avLst/>
          </a:prstGeom>
          <a:noFill/>
        </p:spPr>
      </p:pic>
      <p:pic>
        <p:nvPicPr>
          <p:cNvPr id="16388" name="Picture 4" descr="C:\Documents and Settings\Оля\Рабочий стол\Работа\Открытые уроки\Блок\6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142976" y="5286388"/>
            <a:ext cx="1009650" cy="13906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Цветовая символика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5531499"/>
              </p:ext>
            </p:extLst>
          </p:nvPr>
        </p:nvGraphicFramePr>
        <p:xfrm>
          <a:off x="3643306" y="2428868"/>
          <a:ext cx="5214974" cy="265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5950"/>
                <a:gridCol w="1714512"/>
                <a:gridCol w="1714512"/>
              </a:tblGrid>
              <a:tr h="74168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Чёрный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зло, тьма, низкое</a:t>
                      </a:r>
                    </a:p>
                    <a:p>
                      <a:pPr algn="ctr"/>
                      <a:endParaRPr lang="ru-RU" sz="2400" dirty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0" dirty="0" smtClean="0">
                          <a:solidFill>
                            <a:schemeClr val="tx1"/>
                          </a:solidFill>
                        </a:rPr>
                        <a:t>прошлое</a:t>
                      </a:r>
                    </a:p>
                    <a:p>
                      <a:pPr algn="ctr"/>
                      <a:endParaRPr lang="ru-RU" sz="2400" dirty="0"/>
                    </a:p>
                  </a:txBody>
                  <a:tcPr>
                    <a:solidFill>
                      <a:schemeClr val="accent5">
                        <a:lumMod val="1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2400" dirty="0" smtClean="0"/>
                        <a:t>Красный</a:t>
                      </a:r>
                    </a:p>
                    <a:p>
                      <a:pPr algn="ctr"/>
                      <a:r>
                        <a:rPr lang="ru-RU" sz="2400" dirty="0" smtClean="0"/>
                        <a:t>Кровь</a:t>
                      </a:r>
                    </a:p>
                    <a:p>
                      <a:pPr algn="ctr"/>
                      <a:endParaRPr lang="ru-RU" sz="2400" dirty="0" smtClean="0"/>
                    </a:p>
                    <a:p>
                      <a:pPr algn="ctr"/>
                      <a:endParaRPr lang="ru-RU" sz="2400" dirty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0" dirty="0" smtClean="0">
                          <a:solidFill>
                            <a:schemeClr val="tx1"/>
                          </a:solidFill>
                        </a:rPr>
                        <a:t>настоящее</a:t>
                      </a:r>
                    </a:p>
                    <a:p>
                      <a:pPr algn="ctr"/>
                      <a:endParaRPr lang="ru-RU" sz="2400" dirty="0"/>
                    </a:p>
                  </a:txBody>
                  <a:tcPr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bg1"/>
                          </a:solidFill>
                        </a:rPr>
                        <a:t>Белый</a:t>
                      </a:r>
                    </a:p>
                    <a:p>
                      <a:pPr algn="ctr"/>
                      <a:r>
                        <a:rPr lang="ru-RU" sz="2400" dirty="0" smtClean="0">
                          <a:solidFill>
                            <a:schemeClr val="bg1"/>
                          </a:solidFill>
                        </a:rPr>
                        <a:t>добро, свет, высокое</a:t>
                      </a:r>
                    </a:p>
                    <a:p>
                      <a:pPr algn="ctr"/>
                      <a:endParaRPr lang="ru-RU" sz="2400" dirty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0" dirty="0" smtClean="0">
                          <a:solidFill>
                            <a:schemeClr val="bg1"/>
                          </a:solidFill>
                        </a:rPr>
                        <a:t>будущее</a:t>
                      </a:r>
                    </a:p>
                    <a:p>
                      <a:pPr algn="ctr"/>
                      <a:endParaRPr lang="ru-RU" sz="240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p:pic>
        <p:nvPicPr>
          <p:cNvPr id="1026" name="Picture 2" descr="C:\Documents and Settings\Оля\Рабочий стол\Работа\Открытые уроки\Блок\э.булатов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285720" y="3143248"/>
            <a:ext cx="3071834" cy="3147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142852"/>
            <a:ext cx="7543800" cy="909621"/>
          </a:xfrm>
        </p:spPr>
        <p:txBody>
          <a:bodyPr/>
          <a:lstStyle/>
          <a:p>
            <a:r>
              <a:rPr lang="ru-RU" dirty="0" smtClean="0"/>
              <a:t>Образы старого мира</a:t>
            </a:r>
            <a:endParaRPr lang="ru-RU" dirty="0"/>
          </a:p>
        </p:txBody>
      </p:sp>
      <p:pic>
        <p:nvPicPr>
          <p:cNvPr id="4" name="Picture 4" descr="сканирование0001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4572000" y="2071678"/>
            <a:ext cx="3930432" cy="2645674"/>
          </a:xfrm>
          <a:prstGeom prst="rect">
            <a:avLst/>
          </a:prstGeom>
          <a:noFill/>
          <a:ln>
            <a:noFill/>
          </a:ln>
        </p:spPr>
      </p:pic>
      <p:pic>
        <p:nvPicPr>
          <p:cNvPr id="2050" name="Picture 2" descr="C:\Documents and Settings\Оля\Рабочий стол\Работа\Открытые уроки\Блок\н.дмитревский2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1538" y="2428868"/>
            <a:ext cx="3058143" cy="3929090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4714876" y="4786322"/>
            <a:ext cx="421484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«Буржуй на перекрестке»</a:t>
            </a:r>
          </a:p>
          <a:p>
            <a:r>
              <a:rPr lang="ru-RU" sz="2400" dirty="0" smtClean="0"/>
              <a:t>«Писатель-вития»</a:t>
            </a:r>
          </a:p>
          <a:p>
            <a:r>
              <a:rPr lang="ru-RU" sz="2400" dirty="0" smtClean="0"/>
              <a:t>«Долгополый товарищ поп»</a:t>
            </a:r>
          </a:p>
          <a:p>
            <a:r>
              <a:rPr lang="ru-RU" sz="2400" dirty="0" smtClean="0"/>
              <a:t>«Барыня в каракуле»</a:t>
            </a:r>
          </a:p>
          <a:p>
            <a:r>
              <a:rPr lang="ru-RU" sz="2400" dirty="0" smtClean="0"/>
              <a:t>«Старушка-курица»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282" y="357166"/>
            <a:ext cx="4000528" cy="6215106"/>
          </a:xfrm>
        </p:spPr>
        <p:txBody>
          <a:bodyPr/>
          <a:lstStyle/>
          <a:p>
            <a:pPr algn="ctr" eaLnBrk="1" hangingPunct="1">
              <a:buNone/>
              <a:defRPr/>
            </a:pPr>
            <a:r>
              <a:rPr lang="ru-RU" dirty="0" smtClean="0"/>
              <a:t>Черное, черное небо.</a:t>
            </a:r>
          </a:p>
          <a:p>
            <a:pPr algn="ctr" eaLnBrk="1" hangingPunct="1">
              <a:buNone/>
              <a:defRPr/>
            </a:pPr>
            <a:endParaRPr lang="ru-RU" dirty="0" smtClean="0"/>
          </a:p>
          <a:p>
            <a:pPr algn="ctr" eaLnBrk="1" hangingPunct="1">
              <a:buNone/>
              <a:defRPr/>
            </a:pPr>
            <a:r>
              <a:rPr lang="ru-RU" dirty="0" smtClean="0"/>
              <a:t>Злоба, грустная злоба</a:t>
            </a:r>
          </a:p>
          <a:p>
            <a:pPr algn="ctr" eaLnBrk="1" hangingPunct="1">
              <a:buNone/>
              <a:defRPr/>
            </a:pPr>
            <a:r>
              <a:rPr lang="ru-RU" dirty="0" smtClean="0"/>
              <a:t>     Кипит в груди...</a:t>
            </a:r>
          </a:p>
          <a:p>
            <a:pPr algn="ctr" eaLnBrk="1" hangingPunct="1">
              <a:buNone/>
              <a:defRPr/>
            </a:pPr>
            <a:r>
              <a:rPr lang="ru-RU" dirty="0" smtClean="0"/>
              <a:t>Черная злоба, святая злоба...</a:t>
            </a:r>
          </a:p>
          <a:p>
            <a:pPr algn="ctr" eaLnBrk="1" hangingPunct="1">
              <a:buNone/>
              <a:defRPr/>
            </a:pPr>
            <a:endParaRPr lang="ru-RU" dirty="0" smtClean="0"/>
          </a:p>
          <a:p>
            <a:pPr algn="ctr" eaLnBrk="1" hangingPunct="1">
              <a:buNone/>
              <a:defRPr/>
            </a:pPr>
            <a:r>
              <a:rPr lang="ru-RU" dirty="0" smtClean="0"/>
              <a:t>Товарищ! Гляди</a:t>
            </a:r>
          </a:p>
          <a:p>
            <a:pPr algn="ctr" eaLnBrk="1" hangingPunct="1">
              <a:buNone/>
              <a:defRPr/>
            </a:pPr>
            <a:r>
              <a:rPr lang="ru-RU" dirty="0" smtClean="0"/>
              <a:t>     В оба! </a:t>
            </a:r>
          </a:p>
        </p:txBody>
      </p:sp>
      <p:pic>
        <p:nvPicPr>
          <p:cNvPr id="1026" name="Picture 2" descr="C:\Documents and Settings\Оля\Рабочий стол\Работа\Открытые уроки\Блок\м.карпенко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00562" y="571480"/>
            <a:ext cx="4191000" cy="5715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85720" y="571480"/>
            <a:ext cx="8572560" cy="1431925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ru-RU" dirty="0" smtClean="0"/>
              <a:t>Гуляет ветер, порхает снег. </a:t>
            </a:r>
            <a:br>
              <a:rPr lang="ru-RU" dirty="0" smtClean="0"/>
            </a:br>
            <a:r>
              <a:rPr lang="ru-RU" dirty="0" smtClean="0"/>
              <a:t>Идут </a:t>
            </a:r>
            <a:r>
              <a:rPr lang="ru-RU" sz="4000" dirty="0" smtClean="0"/>
              <a:t>двенадцать</a:t>
            </a:r>
            <a:r>
              <a:rPr lang="ru-RU" dirty="0" smtClean="0"/>
              <a:t> человек…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7171" name="Picture 4" descr="блок1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2071670" y="2928934"/>
            <a:ext cx="5267325" cy="26479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блок9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214282" y="357166"/>
            <a:ext cx="1428750" cy="9525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Прямоугольник 4"/>
          <p:cNvSpPr/>
          <p:nvPr/>
        </p:nvSpPr>
        <p:spPr>
          <a:xfrm>
            <a:off x="2143108" y="642918"/>
            <a:ext cx="5572164" cy="7571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400" dirty="0" smtClean="0"/>
              <a:t>В зубах – </a:t>
            </a:r>
            <a:r>
              <a:rPr lang="ru-RU" sz="2400" dirty="0" err="1" smtClean="0"/>
              <a:t>цыгарка</a:t>
            </a:r>
            <a:r>
              <a:rPr lang="ru-RU" sz="2400" dirty="0" smtClean="0"/>
              <a:t>, примят картуз.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400" dirty="0" smtClean="0"/>
              <a:t>На спину б надо бубновый туз!</a:t>
            </a:r>
          </a:p>
        </p:txBody>
      </p:sp>
      <p:pic>
        <p:nvPicPr>
          <p:cNvPr id="6" name="Picture 4" descr="сканирование000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2000232" y="2143116"/>
            <a:ext cx="5766816" cy="439521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 sz="quarter"/>
          </p:nvPr>
        </p:nvSpPr>
        <p:spPr>
          <a:xfrm>
            <a:off x="1357290" y="428604"/>
            <a:ext cx="7086600" cy="857256"/>
          </a:xfrm>
        </p:spPr>
        <p:txBody>
          <a:bodyPr/>
          <a:lstStyle/>
          <a:p>
            <a:pPr algn="ctr"/>
            <a:r>
              <a:rPr lang="ru-RU" dirty="0" smtClean="0"/>
              <a:t>Сюжет поэмы</a:t>
            </a:r>
            <a:endParaRPr lang="ru-RU" dirty="0"/>
          </a:p>
        </p:txBody>
      </p:sp>
      <p:pic>
        <p:nvPicPr>
          <p:cNvPr id="1026" name="Picture 2" descr="C:\Documents and Settings\Оля\Рабочий стол\Работа\Открытые уроки\Блок\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43306" y="2643182"/>
            <a:ext cx="1905000" cy="186690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2123728" y="1857364"/>
            <a:ext cx="459025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/>
              <a:t>Ах ты, Катя, моя Катя,</a:t>
            </a:r>
          </a:p>
          <a:p>
            <a:pPr algn="ctr"/>
            <a:r>
              <a:rPr lang="ru-RU" sz="2400" dirty="0" smtClean="0"/>
              <a:t>Толстоморденькая...</a:t>
            </a:r>
            <a:endParaRPr lang="ru-RU" sz="2400" dirty="0"/>
          </a:p>
        </p:txBody>
      </p:sp>
      <p:pic>
        <p:nvPicPr>
          <p:cNvPr id="1027" name="Picture 3" descr="C:\Documents and Settings\Оля\Рабочий стол\Работа\Открытые уроки\Блок\index_pic.php5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215074" y="2786058"/>
            <a:ext cx="2488408" cy="3143252"/>
          </a:xfrm>
          <a:prstGeom prst="rect">
            <a:avLst/>
          </a:prstGeom>
          <a:noFill/>
        </p:spPr>
      </p:pic>
      <p:pic>
        <p:nvPicPr>
          <p:cNvPr id="1028" name="Picture 4" descr="C:\Documents and Settings\Оля\Рабочий стол\Работа\Открытые уроки\Блок\н.дмитревский4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28596" y="2786058"/>
            <a:ext cx="2571768" cy="3103859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/>
        </p:nvSpPr>
        <p:spPr>
          <a:xfrm>
            <a:off x="0" y="5979872"/>
            <a:ext cx="478919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Снег крутит, лихач кричит,</a:t>
            </a:r>
          </a:p>
          <a:p>
            <a:r>
              <a:rPr lang="ru-RU" sz="2400" dirty="0" smtClean="0"/>
              <a:t>Ванька с Катькою летит …</a:t>
            </a:r>
            <a:endParaRPr lang="ru-RU" sz="24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4283968" y="5979871"/>
            <a:ext cx="486003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2400" dirty="0" smtClean="0"/>
              <a:t>Лихач — и с Ванькой — наутек...</a:t>
            </a:r>
          </a:p>
          <a:p>
            <a:pPr algn="r"/>
            <a:r>
              <a:rPr lang="ru-RU" sz="2400" dirty="0" smtClean="0"/>
              <a:t>Еще разок! Взводи курок!..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умерки">
  <a:themeElements>
    <a:clrScheme name="Сумерки 1">
      <a:dk1>
        <a:srgbClr val="BD3737"/>
      </a:dk1>
      <a:lt1>
        <a:srgbClr val="FFFFFF"/>
      </a:lt1>
      <a:dk2>
        <a:srgbClr val="721E1E"/>
      </a:dk2>
      <a:lt2>
        <a:srgbClr val="FFCC00"/>
      </a:lt2>
      <a:accent1>
        <a:srgbClr val="FF6600"/>
      </a:accent1>
      <a:accent2>
        <a:srgbClr val="CC3300"/>
      </a:accent2>
      <a:accent3>
        <a:srgbClr val="BCABAB"/>
      </a:accent3>
      <a:accent4>
        <a:srgbClr val="DADADA"/>
      </a:accent4>
      <a:accent5>
        <a:srgbClr val="FFB8AA"/>
      </a:accent5>
      <a:accent6>
        <a:srgbClr val="B92D00"/>
      </a:accent6>
      <a:hlink>
        <a:srgbClr val="F7CC2F"/>
      </a:hlink>
      <a:folHlink>
        <a:srgbClr val="C7C6B1"/>
      </a:folHlink>
    </a:clrScheme>
    <a:fontScheme name="Сумерки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Сумерки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умерки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умерки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умерки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умерки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умерки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умерки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умерки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умерки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592</TotalTime>
  <Words>510</Words>
  <Application>Microsoft Office PowerPoint</Application>
  <PresentationFormat>Экран (4:3)</PresentationFormat>
  <Paragraphs>95</Paragraphs>
  <Slides>15</Slides>
  <Notes>0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Сумерки</vt:lpstr>
      <vt:lpstr>Революция глазами А.Блока. Поэма «Двенадцать» </vt:lpstr>
      <vt:lpstr>«Интеллигенция и революция»</vt:lpstr>
      <vt:lpstr>Образы-символы в первой части поэмы</vt:lpstr>
      <vt:lpstr>Цветовая символика</vt:lpstr>
      <vt:lpstr>Образы старого мира</vt:lpstr>
      <vt:lpstr>Презентация PowerPoint</vt:lpstr>
      <vt:lpstr>Гуляет ветер, порхает снег.  Идут двенадцать человек… </vt:lpstr>
      <vt:lpstr>Презентация PowerPoint</vt:lpstr>
      <vt:lpstr>Сюжет поэмы</vt:lpstr>
      <vt:lpstr>Музыкально-ритмическая организация произведения</vt:lpstr>
      <vt:lpstr>Презентация PowerPoint</vt:lpstr>
      <vt:lpstr>«Я сам удивился: почему Христос»</vt:lpstr>
      <vt:lpstr>Презентация PowerPoint</vt:lpstr>
      <vt:lpstr>Презентация PowerPoint</vt:lpstr>
      <vt:lpstr>Использованные источники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Женя</dc:creator>
  <cp:lastModifiedBy>MKM</cp:lastModifiedBy>
  <cp:revision>52</cp:revision>
  <dcterms:created xsi:type="dcterms:W3CDTF">2009-01-23T11:28:55Z</dcterms:created>
  <dcterms:modified xsi:type="dcterms:W3CDTF">2016-12-12T16:59:31Z</dcterms:modified>
</cp:coreProperties>
</file>