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3" r:id="rId3"/>
    <p:sldId id="277" r:id="rId4"/>
    <p:sldId id="280" r:id="rId5"/>
    <p:sldId id="256" r:id="rId6"/>
    <p:sldId id="279" r:id="rId7"/>
    <p:sldId id="265" r:id="rId8"/>
    <p:sldId id="281" r:id="rId9"/>
    <p:sldId id="286" r:id="rId10"/>
    <p:sldId id="282" r:id="rId11"/>
    <p:sldId id="290" r:id="rId12"/>
    <p:sldId id="291" r:id="rId13"/>
    <p:sldId id="292" r:id="rId14"/>
    <p:sldId id="288" r:id="rId15"/>
    <p:sldId id="283" r:id="rId16"/>
    <p:sldId id="287" r:id="rId17"/>
    <p:sldId id="278" r:id="rId18"/>
    <p:sldId id="259" r:id="rId19"/>
    <p:sldId id="284" r:id="rId20"/>
    <p:sldId id="285" r:id="rId21"/>
    <p:sldId id="276" r:id="rId22"/>
    <p:sldId id="272" r:id="rId23"/>
    <p:sldId id="271" r:id="rId24"/>
    <p:sldId id="270" r:id="rId25"/>
    <p:sldId id="257" r:id="rId26"/>
    <p:sldId id="268" r:id="rId27"/>
    <p:sldId id="258" r:id="rId28"/>
    <p:sldId id="260" r:id="rId29"/>
    <p:sldId id="261" r:id="rId30"/>
    <p:sldId id="294" r:id="rId31"/>
    <p:sldId id="295" r:id="rId32"/>
    <p:sldId id="262" r:id="rId33"/>
    <p:sldId id="263" r:id="rId34"/>
    <p:sldId id="264" r:id="rId35"/>
    <p:sldId id="274" r:id="rId36"/>
    <p:sldId id="293" r:id="rId37"/>
    <p:sldId id="266" r:id="rId38"/>
    <p:sldId id="275" r:id="rId39"/>
    <p:sldId id="267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408" autoAdjust="0"/>
  </p:normalViewPr>
  <p:slideViewPr>
    <p:cSldViewPr snapToGrid="0">
      <p:cViewPr>
        <p:scale>
          <a:sx n="46" d="100"/>
          <a:sy n="46" d="100"/>
        </p:scale>
        <p:origin x="19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9B4C-6351-4D47-80BC-A4C20F33CF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33F07-3769-416A-91A5-58560B318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787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9B4C-6351-4D47-80BC-A4C20F33CF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33F07-3769-416A-91A5-58560B318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804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9B4C-6351-4D47-80BC-A4C20F33CF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33F07-3769-416A-91A5-58560B318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748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9B4C-6351-4D47-80BC-A4C20F33CF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33F07-3769-416A-91A5-58560B318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745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9B4C-6351-4D47-80BC-A4C20F33CF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33F07-3769-416A-91A5-58560B318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411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9B4C-6351-4D47-80BC-A4C20F33CF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33F07-3769-416A-91A5-58560B318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9B4C-6351-4D47-80BC-A4C20F33CF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33F07-3769-416A-91A5-58560B318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114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9B4C-6351-4D47-80BC-A4C20F33CF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33F07-3769-416A-91A5-58560B318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15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9B4C-6351-4D47-80BC-A4C20F33CF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33F07-3769-416A-91A5-58560B318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452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9B4C-6351-4D47-80BC-A4C20F33CF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33F07-3769-416A-91A5-58560B318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633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9B4C-6351-4D47-80BC-A4C20F33CF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33F07-3769-416A-91A5-58560B318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675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C9B4C-6351-4D47-80BC-A4C20F33CFA0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33F07-3769-416A-91A5-58560B3183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903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image.isu.pub/150310080830-1bcd0561cf03d27ee827e2285003e537/jpg/page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74" y="152400"/>
            <a:ext cx="9382125" cy="663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313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cf.ppt-online.org/files/slide/m/MweqEk32m5TNrinAYQS1g6FUuDlyL7vZcdfV4z/slid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85030"/>
            <a:ext cx="9042400" cy="677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56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91475" y="2457449"/>
            <a:ext cx="4019549" cy="159067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Последовательность </a:t>
            </a:r>
            <a:r>
              <a:rPr lang="ru-RU" b="1" dirty="0">
                <a:solidFill>
                  <a:srgbClr val="FF0000"/>
                </a:solidFill>
              </a:rPr>
              <a:t>разработки модели ГВ</a:t>
            </a:r>
          </a:p>
        </p:txBody>
      </p:sp>
      <p:pic>
        <p:nvPicPr>
          <p:cNvPr id="4" name="Picture 2" descr="https://vm.ric.mil.ru/upload/site178/document_news/000/191/517/Bartosh_ris.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573087"/>
            <a:ext cx="7111708" cy="568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3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91350" y="2914649"/>
            <a:ext cx="4514850" cy="1776413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Алгоритм реализации стратегии гибридной войны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36866" name="Picture 2" descr="https://vm.ric.mil.ru/upload/site178/document_news/temp/__1556728122_154/Bartosh_ris.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19" y="190500"/>
            <a:ext cx="6853356" cy="643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96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0" y="3790950"/>
            <a:ext cx="4610100" cy="45243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Синхронизация гибридных угроз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37890" name="Picture 2" descr="https://vm.ric.mil.ru/upload/site178/document_news/temp/__1556728122_154/Bartosh_ris.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92075"/>
            <a:ext cx="7287786" cy="667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46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valdvor.ru/wp-content/uploads/2018/06/7899415e677c23304333bfefdc4e577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0" y="217487"/>
            <a:ext cx="8663516" cy="649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865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dosie.su/wp-content/uploads/2016/03/1459271389_rhw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100" y="95250"/>
            <a:ext cx="10450572" cy="657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013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pbs.twimg.com/media/DLIhwm3XoAA8dR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95250"/>
            <a:ext cx="11430000" cy="663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064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demotywatory.pl/uploads/201805/1526561323_26jw4u_fb_pl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49" y="68976"/>
            <a:ext cx="10182225" cy="6703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4858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f2.ppt-online.org/files2/slide/v/VnQ9EwtJjHRUZvslMOfTaC7X2KzoGxy0SgDu6L1I8b/slid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379636"/>
            <a:ext cx="8356600" cy="625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591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ic.pics.livejournal.com/vitruvianus_9/76618903/188310/188310_9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024" y="169862"/>
            <a:ext cx="8104287" cy="640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351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fsd.multiurok.ru/html/2018/06/22/s_5b2c7fc06785b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449" y="177800"/>
            <a:ext cx="8475133" cy="635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04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62750" y="2381250"/>
            <a:ext cx="5029200" cy="15001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Сценарий НАТО по украинскому вопросу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22" name="Picture 2" descr="https://ic.pics.livejournal.com/vitruvianus_9/76618903/187644/187644_9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70" y="0"/>
            <a:ext cx="5325454" cy="682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993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cf.ppt-online.org/files/slide/n/nIOkhNWiTX9d3CU6KRo10PVJjw54zZcmrvqeLp/slide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89662"/>
            <a:ext cx="8909050" cy="667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8708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present5.com/presentation/4887003_446259337/image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24" y="217487"/>
            <a:ext cx="8416925" cy="631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3162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im2.kommersant.ru/ISSUES.PHOTO/TEMA2/2015/017/bdhz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509" y="76200"/>
            <a:ext cx="6346565" cy="660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69644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im2.kommersant.ru/ISSUES.PHOTO/TEMA2/2015/017/bdhz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825" y="269646"/>
            <a:ext cx="4943474" cy="622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0130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bs.twimg.com/media/DkngfH7WsAADZAB.jpg: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495300"/>
            <a:ext cx="1143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5422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present5.com/presentation/4887003_446259337/imag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900" y="493712"/>
            <a:ext cx="6858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8346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bs.twimg.com/media/Dh7GbsLX4AEMim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676275"/>
            <a:ext cx="1143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6383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cf.ppt-online.org/files/slide/m/MweqEk32m5TNrinAYQS1g6FUuDlyL7vZcdfV4z/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99" y="334364"/>
            <a:ext cx="8328025" cy="623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7446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cf.ppt-online.org/files/slide/m/MweqEk32m5TNrinAYQS1g6FUuDlyL7vZcdfV4z/slid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475" y="0"/>
            <a:ext cx="8902700" cy="6668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945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spark.adobe.com/page/nEespahSxPyy7/embed.jpg?buster=14887019777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6" y="866775"/>
            <a:ext cx="11658596" cy="5829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83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162" y="170371"/>
            <a:ext cx="8571782" cy="642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3873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909" y="157431"/>
            <a:ext cx="8520023" cy="639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9330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rusrand.ru/files/14/02/11/140211025151_Slayd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449" y="180975"/>
            <a:ext cx="8493125" cy="63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4399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rusrand.ru/files/14/02/11/140211025015_Slay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200025"/>
            <a:ext cx="8458200" cy="634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3143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expert.ru/data/public/502580/502635/zzzzzzzzzzzzzzzzzzzzzzkar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4" y="87312"/>
            <a:ext cx="11687175" cy="665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686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dosie.su/wp-content/uploads/2016/03/1459271380_rhw3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576" y="199383"/>
            <a:ext cx="10133532" cy="637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5217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3375" y="781050"/>
            <a:ext cx="1137285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PFAgoraSansPro"/>
              </a:rPr>
              <a:t>В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PFAgoraSansPro"/>
              </a:rPr>
              <a:t> рамках моделирования ГВ и применения ГУ сценарий должен привлечь внимание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PFAgoraSansPro"/>
              </a:rPr>
              <a:t>к происходящим в мире изменениям и конкретным ситуациям, которые могут потребовать дипломатического или силового вмешательства. Он должен базироваться на четком представлении о новых центрах принятия решений, которые своими действиями способны наряду с органами государственного управления продуцировать политические риски, способствовать построению стратегий предупреждения и контроля рисков в современных конфликтах — ГВ и «цветной революции».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PFAgoraSansPro"/>
              </a:rPr>
              <a:t>Н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PFAgoraSansPro"/>
              </a:rPr>
              <a:t>еобходимо подчеркнуть, что превращение ГВ в новый вид межгосударственного противостояния выдвигает в число первоочередных проблему использования современных инструментальных средств поддержки и принятия решений. Применение для этой цели модели ГВ все более выходит за рамки чисто научной сферы, превращая ее в эффективный фактор обеспечения национальной безопасности России.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PFAgoraSansPro"/>
              </a:rPr>
              <a:t>Для выработки эффективных стратегии и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PFAgoraSansPro"/>
              </a:rPr>
              <a:t>контрстратегии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PFAgoraSansPro"/>
              </a:rPr>
              <a:t> ГВ требуется внедрение новых технологий, основанных на моделировании и применении информационных ресурсов. Симбиоз современных научных знаний и подходов позволяет изучать, прогнозировать и планировать современные гибридные военные конфликты как нелинейные объекты, функционирующие в условиях высокой степени неопределенности.</a:t>
            </a:r>
          </a:p>
          <a:p>
            <a:pPr algn="just"/>
            <a:r>
              <a:rPr lang="ru-RU" b="0" i="0" dirty="0" smtClean="0">
                <a:solidFill>
                  <a:srgbClr val="FF0000"/>
                </a:solidFill>
                <a:effectLst/>
                <a:latin typeface="PFAgoraSansPro"/>
              </a:rPr>
              <a:t>Созданная для этих целей модель ГВ должна легко встраиваться в процесс принятия политических  и военных решений и с учетом сложности данной деятельности носить интегральный характер.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PFAgoraSansPro"/>
              </a:rPr>
              <a:t>Такой подход позволит получать адекватное представление о сложных, постоянно изменяющихся феноменах ГВ и ГУ и учитывать их в системе обеспечения национальной и глобальной безопасности России.</a:t>
            </a:r>
            <a:endParaRPr lang="ru-RU" b="0" i="0" dirty="0">
              <a:solidFill>
                <a:srgbClr val="000000"/>
              </a:solidFill>
              <a:effectLst/>
              <a:latin typeface="PFAgoraSansPro"/>
            </a:endParaRPr>
          </a:p>
        </p:txBody>
      </p:sp>
    </p:spTree>
    <p:extLst>
      <p:ext uri="{BB962C8B-B14F-4D97-AF65-F5344CB8AC3E}">
        <p14:creationId xmlns:p14="http://schemas.microsoft.com/office/powerpoint/2010/main" val="9901163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fs03.metod-kopilka.ru/images/doc/19/13279/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49" y="411956"/>
            <a:ext cx="7927975" cy="594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0205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uchebana5.ru/images/1180/2359756/m603457c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75" y="352424"/>
            <a:ext cx="8115300" cy="608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3436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minakov.com.ru/wp-content/uploads/2018/01/0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4" y="76200"/>
            <a:ext cx="8839199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725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fb.ru/media/i/3/1/0/7/4/i/310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199" y="158349"/>
            <a:ext cx="6877852" cy="651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14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bs.twimg.com/media/DiZ8gmbV4AIH6Dt.jpg: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400050"/>
            <a:ext cx="12268200" cy="612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54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avatars.mds.yandex.net/get-zen_doc/1110951/pub_5bbafc8b53018c00a9ee4838_5bbafcfa8bc06200ace6eb45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125413"/>
            <a:ext cx="5226050" cy="3296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https://www.computerra.ru/wp-content/uploads/2018/04/n13-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825" y="2535723"/>
            <a:ext cx="6480175" cy="432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83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oboznik.ru/wp-content/uploads/2017/02/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855" y="180976"/>
            <a:ext cx="9219167" cy="6105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260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www.pb-ur.ru/wp-content/uploads/2017/11/20171102_104637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2" y="0"/>
            <a:ext cx="11957048" cy="6725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299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cf2.ppt-online.org/files2/slide/s/svM9abefX560w8EBxlJ4yVZTDLjhFtNpkCPr7UdRo/slide-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25" y="85725"/>
            <a:ext cx="8890000" cy="6658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4089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238</Words>
  <Application>Microsoft Office PowerPoint</Application>
  <PresentationFormat>Широкоэкранный</PresentationFormat>
  <Paragraphs>9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PFAgoraSansPro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Алгоритм реализации стратегии гибридной войны</vt:lpstr>
      <vt:lpstr>Синхронизация гибридных угроз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Сценарий НАТО по украинскому вопросу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Tatiana Galdobina</dc:creator>
  <cp:lastModifiedBy>pc</cp:lastModifiedBy>
  <cp:revision>41</cp:revision>
  <dcterms:created xsi:type="dcterms:W3CDTF">2020-04-04T09:43:38Z</dcterms:created>
  <dcterms:modified xsi:type="dcterms:W3CDTF">2022-03-11T07:09:50Z</dcterms:modified>
</cp:coreProperties>
</file>