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77" r:id="rId4"/>
    <p:sldId id="280" r:id="rId5"/>
    <p:sldId id="256" r:id="rId6"/>
    <p:sldId id="279" r:id="rId7"/>
    <p:sldId id="265" r:id="rId8"/>
    <p:sldId id="281" r:id="rId9"/>
    <p:sldId id="286" r:id="rId10"/>
    <p:sldId id="282" r:id="rId11"/>
    <p:sldId id="290" r:id="rId12"/>
    <p:sldId id="291" r:id="rId13"/>
    <p:sldId id="292" r:id="rId14"/>
    <p:sldId id="288" r:id="rId15"/>
    <p:sldId id="283" r:id="rId16"/>
    <p:sldId id="287" r:id="rId17"/>
    <p:sldId id="278" r:id="rId18"/>
    <p:sldId id="259" r:id="rId19"/>
    <p:sldId id="284" r:id="rId20"/>
    <p:sldId id="285" r:id="rId21"/>
    <p:sldId id="276" r:id="rId22"/>
    <p:sldId id="272" r:id="rId23"/>
    <p:sldId id="271" r:id="rId24"/>
    <p:sldId id="270" r:id="rId25"/>
    <p:sldId id="257" r:id="rId26"/>
    <p:sldId id="268" r:id="rId27"/>
    <p:sldId id="258" r:id="rId28"/>
    <p:sldId id="260" r:id="rId29"/>
    <p:sldId id="261" r:id="rId30"/>
    <p:sldId id="294" r:id="rId31"/>
    <p:sldId id="295" r:id="rId32"/>
    <p:sldId id="262" r:id="rId33"/>
    <p:sldId id="263" r:id="rId34"/>
    <p:sldId id="264" r:id="rId35"/>
    <p:sldId id="274" r:id="rId36"/>
    <p:sldId id="293" r:id="rId37"/>
    <p:sldId id="266" r:id="rId38"/>
    <p:sldId id="275" r:id="rId39"/>
    <p:sldId id="26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8" autoAdjust="0"/>
  </p:normalViewPr>
  <p:slideViewPr>
    <p:cSldViewPr snapToGrid="0">
      <p:cViewPr>
        <p:scale>
          <a:sx n="46" d="100"/>
          <a:sy n="46" d="100"/>
        </p:scale>
        <p:origin x="1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8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4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1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5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9B4C-6351-4D47-80BC-A4C20F33CF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3F07-3769-416A-91A5-58560B318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0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.isu.pub/150310080830-1bcd0561cf03d27ee827e2285003e537/jpg/pag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52400"/>
            <a:ext cx="9382125" cy="66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.ppt-online.org/files/slide/m/MweqEk32m5TNrinAYQS1g6FUuDlyL7vZcdfV4z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85030"/>
            <a:ext cx="9042400" cy="67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475" y="2457449"/>
            <a:ext cx="4019549" cy="15906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Последовательность </a:t>
            </a:r>
            <a:r>
              <a:rPr lang="ru-RU" b="1" dirty="0">
                <a:solidFill>
                  <a:srgbClr val="FF0000"/>
                </a:solidFill>
              </a:rPr>
              <a:t>разработки модели ГВ</a:t>
            </a:r>
          </a:p>
        </p:txBody>
      </p:sp>
      <p:pic>
        <p:nvPicPr>
          <p:cNvPr id="4" name="Picture 2" descr="https://vm.ric.mil.ru/upload/site178/document_news/000/191/517/Bartosh_ris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573087"/>
            <a:ext cx="7111708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1350" y="2914649"/>
            <a:ext cx="4514850" cy="177641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Алгоритм реализации стратегии гибридной войны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s://vm.ric.mil.ru/upload/site178/document_news/temp/__1556728122_154/Bartosh_ris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9" y="190500"/>
            <a:ext cx="6853356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0" y="3790950"/>
            <a:ext cx="4610100" cy="45243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Синхронизация гибридных угроз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s://vm.ric.mil.ru/upload/site178/document_news/temp/__1556728122_154/Bartosh_ris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2075"/>
            <a:ext cx="7287786" cy="66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valdvor.ru/wp-content/uploads/2018/06/7899415e677c23304333bfefdc4e57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17487"/>
            <a:ext cx="8663516" cy="649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6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osie.su/wp-content/uploads/2016/03/1459271389_rh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95250"/>
            <a:ext cx="10450572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1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bs.twimg.com/media/DLIhwm3XoAA8d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5250"/>
            <a:ext cx="114300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6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emotywatory.pl/uploads/201805/1526561323_26jw4u_fb_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68976"/>
            <a:ext cx="10182225" cy="67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8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v/VnQ9EwtJjHRUZvslMOfTaC7X2KzoGxy0SgDu6L1I8b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79636"/>
            <a:ext cx="8356600" cy="62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9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c.pics.livejournal.com/vitruvianus_9/76618903/188310/18831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169862"/>
            <a:ext cx="8104287" cy="64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5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d.multiurok.ru/html/2018/06/22/s_5b2c7fc06785b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49" y="177800"/>
            <a:ext cx="8475133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2750" y="2381250"/>
            <a:ext cx="5029200" cy="15001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Сценарий НАТО по украинскому вопросу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s://ic.pics.livejournal.com/vitruvianus_9/76618903/187644/187644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0" y="0"/>
            <a:ext cx="5325454" cy="68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.ppt-online.org/files/slide/n/nIOkhNWiTX9d3CU6KRo10PVJjw54zZcmrvqeLp/slide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9662"/>
            <a:ext cx="8909050" cy="66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70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esent5.com/presentation/4887003_446259337/imag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4" y="217487"/>
            <a:ext cx="8416925" cy="63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1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2.kommersant.ru/ISSUES.PHOTO/TEMA2/2015/017/bdh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09" y="76200"/>
            <a:ext cx="6346565" cy="66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64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2.kommersant.ru/ISSUES.PHOTO/TEMA2/2015/017/bdh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69646"/>
            <a:ext cx="4943474" cy="62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13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kngfH7WsAADZAB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953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4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resent5.com/presentation/4887003_446259337/imag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9371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3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Dh7GbsLX4AEMi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76275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38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m/MweqEk32m5TNrinAYQS1g6FUuDlyL7vZcdfV4z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334364"/>
            <a:ext cx="8328025" cy="62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44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m/MweqEk32m5TNrinAYQS1g6FUuDlyL7vZcdfV4z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8902700" cy="66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4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park.adobe.com/page/nEespahSxPyy7/embed.jpg?buster=14887019777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" y="866775"/>
            <a:ext cx="11658596" cy="58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2" y="170371"/>
            <a:ext cx="8571782" cy="6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87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9" y="157431"/>
            <a:ext cx="8520023" cy="63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3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usrand.ru/files/14/02/11/140211025151_Slay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9" y="180975"/>
            <a:ext cx="8493125" cy="63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39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usrand.ru/files/14/02/11/140211025015_Slay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0025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14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xpert.ru/data/public/502580/502635/zzzzzzzzzzzzzzzzzzzzzz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87312"/>
            <a:ext cx="11687175" cy="6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8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osie.su/wp-content/uploads/2016/03/1459271380_rhw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199383"/>
            <a:ext cx="10133532" cy="637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2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3375" y="781050"/>
            <a:ext cx="11372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FAgoraSansPro"/>
              </a:rPr>
              <a:t>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FAgoraSansPro"/>
              </a:rPr>
              <a:t> рамках моделирования ГВ и применения ГУ сценарий должен привлечь внимание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PFAgoraSansPro"/>
              </a:rPr>
              <a:t>к происходящим в мире изменениям и конкретным ситуациям, которые могут потребовать дипломатического или силового вмешательства. Он должен базироваться на четком представлении о новых центрах принятия решений, которые своими действиями способны наряду с органами государственного управления продуцировать политические риски, способствовать построению стратегий предупреждения и контроля рисков в современных конфликтах — ГВ и «цветной революции».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FAgoraSansPro"/>
              </a:rPr>
              <a:t>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FAgoraSansPro"/>
              </a:rPr>
              <a:t>еобходимо подчеркнуть, что превращение ГВ в новый вид межгосударственного противостояния выдвигает в число первоочередных проблему использования современных инструментальных средств поддержки и принятия решений. Применение для этой цели модели ГВ все более выходит за рамки чисто научной сферы, превращая ее в эффективный фактор обеспечения национальной безопасности России.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PFAgoraSansPro"/>
              </a:rPr>
              <a:t>Для выработки эффективных стратегии 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PFAgoraSansPro"/>
              </a:rPr>
              <a:t>контрстратегии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FAgoraSansPro"/>
              </a:rPr>
              <a:t> ГВ требуется внедрение новых технологий, основанных на моделировании и применении информационных ресурсов. Симбиоз современных научных знаний и подходов позволяет изучать, прогнозировать и планировать современные гибридные военные конфликты как нелинейные объекты, функционирующие в условиях высокой степени неопределенности.</a:t>
            </a:r>
          </a:p>
          <a:p>
            <a:pPr algn="just"/>
            <a:r>
              <a:rPr lang="ru-RU" b="0" i="0" dirty="0" smtClean="0">
                <a:solidFill>
                  <a:srgbClr val="FF0000"/>
                </a:solidFill>
                <a:effectLst/>
                <a:latin typeface="PFAgoraSansPro"/>
              </a:rPr>
              <a:t>Созданная для этих целей модель ГВ должна легко встраиваться в процесс принятия политических  и военных решений и с учетом сложности данной деятельности носить интегральный характер.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FAgoraSansPro"/>
              </a:rPr>
              <a:t>Такой подход позволит получать адекватное представление о сложных, постоянно изменяющихся феноменах ГВ и ГУ и учитывать их в системе обеспечения национальной и глобальной безопасности России.</a:t>
            </a:r>
            <a:endParaRPr lang="ru-RU" b="0" i="0" dirty="0">
              <a:solidFill>
                <a:srgbClr val="000000"/>
              </a:solidFill>
              <a:effectLst/>
              <a:latin typeface="PFAgoraSansPro"/>
            </a:endParaRPr>
          </a:p>
        </p:txBody>
      </p:sp>
    </p:spTree>
    <p:extLst>
      <p:ext uri="{BB962C8B-B14F-4D97-AF65-F5344CB8AC3E}">
        <p14:creationId xmlns:p14="http://schemas.microsoft.com/office/powerpoint/2010/main" val="990116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3.metod-kopilka.ru/images/doc/19/13279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9" y="411956"/>
            <a:ext cx="7927975" cy="59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20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chebana5.ru/images/1180/2359756/m603457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52424"/>
            <a:ext cx="81153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43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inakov.com.ru/wp-content/uploads/2018/01/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76200"/>
            <a:ext cx="883919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2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b.ru/media/i/3/1/0/7/4/i/31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58349"/>
            <a:ext cx="6877852" cy="65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iZ8gmbV4AIH6Dt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0050"/>
            <a:ext cx="122682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1110951/pub_5bbafc8b53018c00a9ee4838_5bbafcfa8bc06200ace6eb4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25413"/>
            <a:ext cx="5226050" cy="32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www.computerra.ru/wp-content/uploads/2018/04/n13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535723"/>
            <a:ext cx="6480175" cy="43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oboznik.ru/wp-content/uploads/2017/02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55" y="180976"/>
            <a:ext cx="9219167" cy="61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6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pb-ur.ru/wp-content/uploads/2017/11/20171102_10463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2" y="0"/>
            <a:ext cx="11957048" cy="67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9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2.ppt-online.org/files2/slide/s/svM9abefX560w8EBxlJ4yVZTDLjhFtNpkCPr7UdRo/slide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85725"/>
            <a:ext cx="8890000" cy="66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08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238</Words>
  <Application>Microsoft Office PowerPoint</Application>
  <PresentationFormat>Широкоэкранный</PresentationFormat>
  <Paragraphs>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PFAgoraSansPro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реализации стратегии гибридной войны</vt:lpstr>
      <vt:lpstr>Синхронизация гибридных угроз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Сценарий НАТО по украинскому вопросу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Galdobina</dc:creator>
  <cp:lastModifiedBy>pc</cp:lastModifiedBy>
  <cp:revision>41</cp:revision>
  <dcterms:created xsi:type="dcterms:W3CDTF">2020-04-04T09:43:38Z</dcterms:created>
  <dcterms:modified xsi:type="dcterms:W3CDTF">2022-03-11T07:09:50Z</dcterms:modified>
</cp:coreProperties>
</file>