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5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EB0"/>
    <a:srgbClr val="E4E99F"/>
    <a:srgbClr val="C3E22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http://urok.shkola.of.by/minskaya-ablasnaya-bibliyateka-imya-a-s-pushkina-v2/2207_html_7ac6a51f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2055" y="-28453"/>
            <a:ext cx="2382580" cy="237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 xmlns="">
                  <a14:imgLayer r:embed="rId14">
                    <a14:imgEffect>
                      <a14:colorTemperature colorTemp="4750"/>
                    </a14:imgEffect>
                  </a14:imgLayer>
                </a14:imgProps>
              </a:ext>
            </a:extLst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с двумя скругленными противолежащими углами 9"/>
          <p:cNvSpPr/>
          <p:nvPr userDrawn="1"/>
        </p:nvSpPr>
        <p:spPr>
          <a:xfrm>
            <a:off x="467544" y="260648"/>
            <a:ext cx="8294750" cy="5904656"/>
          </a:xfrm>
          <a:prstGeom prst="round2DiagRect">
            <a:avLst/>
          </a:prstGeom>
          <a:gradFill flip="none" rotWithShape="1">
            <a:gsLst>
              <a:gs pos="0">
                <a:srgbClr val="C3E22A">
                  <a:tint val="66000"/>
                  <a:satMod val="160000"/>
                </a:srgbClr>
              </a:gs>
              <a:gs pos="50000">
                <a:srgbClr val="C3E22A">
                  <a:tint val="44500"/>
                  <a:satMod val="160000"/>
                </a:srgbClr>
              </a:gs>
              <a:gs pos="100000">
                <a:srgbClr val="C3E22A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с двумя скругленными противолежащими углами 6"/>
          <p:cNvSpPr/>
          <p:nvPr userDrawn="1"/>
        </p:nvSpPr>
        <p:spPr>
          <a:xfrm>
            <a:off x="467544" y="388841"/>
            <a:ext cx="8294750" cy="6169713"/>
          </a:xfrm>
          <a:prstGeom prst="round2DiagRect">
            <a:avLst/>
          </a:prstGeom>
          <a:noFill/>
          <a:ln w="76200">
            <a:solidFill>
              <a:srgbClr val="00B05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err="1" smtClean="0"/>
              <a:t>Е.В.Щербакова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http://centrtvorchosti.ucoz.ua/_si/0/96488433.jpg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4521" y="4437112"/>
            <a:ext cx="3096344" cy="268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pi.ru/oge-i-gve-9/demoversii-specifikacii-kodifikator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kartinki.info/uploads/posts/2017-01/1484221567_2742-pero-i-chernila.gif" TargetMode="External"/><Relationship Id="rId2" Type="http://schemas.openxmlformats.org/officeDocument/2006/relationships/hyperlink" Target="http://rennydegroot.com/wp-content/uploads/2013/12/Quill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hcoolparallel.umi.ru/" TargetMode="External"/><Relationship Id="rId5" Type="http://schemas.openxmlformats.org/officeDocument/2006/relationships/hyperlink" Target="http://urok.shkola.of.by/minskaya-ablasnaya-bibliyateka-imya-a-s-pushkina-v2/2207_html_7ac6a51f.jpg" TargetMode="External"/><Relationship Id="rId4" Type="http://schemas.openxmlformats.org/officeDocument/2006/relationships/hyperlink" Target="https://ds02.infourok.ru/uploads/ex/00f1/00028578-3e4e6f8f/hello_html_m2d21cd79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i="1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ИТОГОВОЕ СОБЕСЕДОВАНИЕ </a:t>
            </a:r>
            <a:r>
              <a:rPr lang="ru-RU" b="1" i="1" u="sng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/>
            </a:r>
            <a:br>
              <a:rPr lang="ru-RU" b="1" i="1" u="sng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</a:br>
            <a:r>
              <a:rPr lang="ru-RU" b="1" i="1" u="sng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по </a:t>
            </a:r>
            <a:r>
              <a:rPr lang="ru-RU" b="1" i="1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русскому </a:t>
            </a:r>
            <a:r>
              <a:rPr lang="ru-RU" b="1" i="1" u="sng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языку</a:t>
            </a:r>
            <a:endParaRPr lang="ru-RU" b="1" i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Рамазанова</a:t>
            </a:r>
            <a:r>
              <a:rPr lang="ru-RU" dirty="0" smtClean="0"/>
              <a:t> Х Р.                                                     </a:t>
            </a:r>
            <a:r>
              <a:rPr lang="ru-RU" dirty="0" err="1" smtClean="0"/>
              <a:t>Цугни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53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4.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Монологическое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  <a:t>высказывание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Вам даётся </a:t>
            </a:r>
            <a:r>
              <a:rPr lang="ru-RU" sz="2400" b="1" dirty="0"/>
              <a:t>1 минута</a:t>
            </a:r>
            <a:r>
              <a:rPr lang="ru-RU" sz="2400" dirty="0"/>
              <a:t> на подготовку. Ваше высказывание должно занимать </a:t>
            </a:r>
            <a:r>
              <a:rPr lang="ru-RU" sz="2400" b="1" dirty="0"/>
              <a:t>не более 3 минут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3074" name="Picture 2" descr="http://shcoolparallel.umi.ru/images/cms/data/folder/druz_ya_igrayut_v_shahma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5" y="1628800"/>
            <a:ext cx="5590202" cy="419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3908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	Монологическое</a:t>
            </a:r>
            <a:b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 	   высказывание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1. Опишите </a:t>
            </a:r>
            <a:r>
              <a:rPr lang="ru-RU" dirty="0"/>
              <a:t>фотографию.</a:t>
            </a:r>
          </a:p>
          <a:p>
            <a:pPr marL="0" indent="0">
              <a:buNone/>
            </a:pPr>
            <a:r>
              <a:rPr lang="ru-RU" dirty="0" smtClean="0"/>
              <a:t>2. Расскажите </a:t>
            </a:r>
            <a:r>
              <a:rPr lang="ru-RU" dirty="0"/>
              <a:t>о своем хобби (увлечении).</a:t>
            </a:r>
          </a:p>
          <a:p>
            <a:pPr marL="0" indent="0">
              <a:buNone/>
            </a:pPr>
            <a:r>
              <a:rPr lang="ru-RU" dirty="0" smtClean="0"/>
              <a:t>	Не </a:t>
            </a:r>
            <a:r>
              <a:rPr lang="ru-RU" dirty="0"/>
              <a:t>забудьте рассказать,</a:t>
            </a:r>
          </a:p>
          <a:p>
            <a:r>
              <a:rPr lang="ru-RU" dirty="0"/>
              <a:t>почему Вы увлеклись именно этим занятием;</a:t>
            </a:r>
          </a:p>
          <a:p>
            <a:r>
              <a:rPr lang="ru-RU" dirty="0"/>
              <a:t>о незабываемом моменте, связанном с хобби;</a:t>
            </a:r>
          </a:p>
          <a:p>
            <a:r>
              <a:rPr lang="ru-RU" dirty="0"/>
              <a:t>разделяет ли Ваш друг Ваше увлечение;</a:t>
            </a:r>
          </a:p>
          <a:p>
            <a:r>
              <a:rPr lang="ru-RU" dirty="0"/>
              <a:t>есть ли польза для Вас (или окружающих) от данного рода увлечения.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algn="ctr"/>
            <a:r>
              <a:rPr lang="ru-RU" sz="2400" dirty="0"/>
              <a:t>Обратите внимание, Ваше высказывание должно быть связным.</a:t>
            </a:r>
          </a:p>
          <a:p>
            <a:endParaRPr lang="ru-RU" sz="2400" dirty="0"/>
          </a:p>
        </p:txBody>
      </p:sp>
      <p:pic>
        <p:nvPicPr>
          <p:cNvPr id="4" name="Picture 2" descr="http://shcoolparallel.umi.ru/images/cms/data/folder/druz_ya_igrayut_v_shahma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2388"/>
            <a:ext cx="2701994" cy="202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8789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</a:rPr>
              <a:t>Интернет-источники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rennydegroot.com/wp-content/uploads/2013/12/Quill.jpg</a:t>
            </a:r>
            <a:endParaRPr lang="ru-RU" sz="2400" dirty="0" smtClean="0"/>
          </a:p>
          <a:p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kartinki.info/uploads/posts/2017-01/1484221567_2742-pero-i-chernila.gif</a:t>
            </a:r>
            <a:endParaRPr lang="ru-RU" sz="2400" dirty="0" smtClean="0"/>
          </a:p>
          <a:p>
            <a:r>
              <a:rPr lang="en-US" sz="2400" dirty="0">
                <a:hlinkClick r:id="rId4"/>
              </a:rPr>
              <a:t>https://</a:t>
            </a:r>
            <a:r>
              <a:rPr lang="en-US" sz="2400" dirty="0" smtClean="0">
                <a:hlinkClick r:id="rId4"/>
              </a:rPr>
              <a:t>ds02.infourok.ru/uploads/ex/00f1/00028578-3e4e6f8f/hello_html_m2d21cd79.jpg</a:t>
            </a:r>
            <a:endParaRPr lang="ru-RU" sz="2400" dirty="0" smtClean="0"/>
          </a:p>
          <a:p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urok.shkola.of.by/minskaya-ablasnaya-bibliyateka-imya-a-s-pushkina-v2/2207_html_7ac6a51f.jpg</a:t>
            </a:r>
            <a:endParaRPr lang="ru-RU" sz="2400" dirty="0" smtClean="0"/>
          </a:p>
          <a:p>
            <a:r>
              <a:rPr lang="en-US" sz="2400" dirty="0">
                <a:hlinkClick r:id="rId6"/>
              </a:rPr>
              <a:t>http://shcoolparallel.umi.ru</a:t>
            </a:r>
            <a:r>
              <a:rPr lang="en-US" sz="2400" dirty="0" smtClean="0">
                <a:hlinkClick r:id="rId6"/>
              </a:rPr>
              <a:t>/</a:t>
            </a:r>
            <a:endParaRPr lang="ru-RU" sz="24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5491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Устная часть по русскому языку будет состоять из четырех заданий.</a:t>
            </a:r>
          </a:p>
          <a:p>
            <a:r>
              <a:rPr lang="ru-RU" b="1" dirty="0"/>
              <a:t>Задание 1</a:t>
            </a:r>
            <a:r>
              <a:rPr lang="ru-RU" dirty="0"/>
              <a:t> – чтение небольшого текста вслух. Тексты для чтения будут содержать информацию о выдающихся людях прошлого и современности. Время на подготовку – 2 минуты.</a:t>
            </a:r>
          </a:p>
          <a:p>
            <a:r>
              <a:rPr lang="ru-RU" b="1" dirty="0"/>
              <a:t>Задание 2</a:t>
            </a:r>
            <a:r>
              <a:rPr lang="ru-RU" dirty="0"/>
              <a:t> - пересказ текста с привлечением дополнительной информации (с включением цитаты).</a:t>
            </a:r>
          </a:p>
          <a:p>
            <a:r>
              <a:rPr lang="ru-RU" b="1" dirty="0"/>
              <a:t>Выполняя задание 3, </a:t>
            </a:r>
            <a:r>
              <a:rPr lang="ru-RU" dirty="0"/>
              <a:t>необходимо построить связное монологическое высказывание по одной из выбранных тем с опорой на план. Время на подготовку – 1 минута.</a:t>
            </a:r>
          </a:p>
          <a:p>
            <a:r>
              <a:rPr lang="ru-RU" b="1" dirty="0"/>
              <a:t>Задание 4</a:t>
            </a:r>
            <a:r>
              <a:rPr lang="ru-RU" dirty="0"/>
              <a:t> - диалог с экзаменатором-собеседником. Время на подготовку - без подготовки. Экзаменатор предложит ответить на три вопроса.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067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000" dirty="0"/>
              <a:t>Общее время ответа одного экзаменуемого (включая время на подготовку) – 15 минут.</a:t>
            </a:r>
          </a:p>
          <a:p>
            <a:pPr marL="0" indent="0">
              <a:buNone/>
            </a:pPr>
            <a:r>
              <a:rPr lang="ru-RU" sz="3000" dirty="0"/>
              <a:t>Каждое последующее задание выдаётся после окончания выполнения предыдущего задания. В процессе проведения собеседования будет вестись </a:t>
            </a:r>
            <a:r>
              <a:rPr lang="ru-RU" sz="3000" b="1" dirty="0"/>
              <a:t>аудиозапись</a:t>
            </a:r>
            <a:r>
              <a:rPr lang="ru-RU" sz="3000" dirty="0"/>
              <a:t>.</a:t>
            </a:r>
          </a:p>
          <a:p>
            <a:pPr marL="0" indent="0">
              <a:buNone/>
            </a:pPr>
            <a:r>
              <a:rPr lang="ru-RU" sz="3000" dirty="0"/>
              <a:t>Итоговое собеседование выпускники 9 классов будут проходить </a:t>
            </a:r>
            <a:r>
              <a:rPr lang="ru-RU" sz="3000" b="1" dirty="0"/>
              <a:t>в своих школах</a:t>
            </a:r>
            <a:r>
              <a:rPr lang="ru-RU" sz="3000" dirty="0"/>
              <a:t>. Оцениваться оно будет </a:t>
            </a:r>
            <a:r>
              <a:rPr lang="ru-RU" sz="3000" b="1" dirty="0"/>
              <a:t>по системе «зачет»/«незачет»</a:t>
            </a:r>
            <a:r>
              <a:rPr lang="ru-RU" sz="3000" dirty="0"/>
              <a:t>.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Общее количество баллов за всю работу – 19 баллов.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Экзаменуемый получает зачет в случае, если за выполнение работы он набрал 10</a:t>
            </a:r>
            <a:r>
              <a:rPr lang="ru-RU" b="1" dirty="0"/>
              <a:t> и более баллов.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7886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ru-RU" sz="2800" b="1" dirty="0"/>
              <a:t>Задание 1</a:t>
            </a:r>
            <a:r>
              <a:rPr lang="ru-RU" sz="2800" dirty="0"/>
              <a:t> – чтение вслух небольшого текста.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Выразительное чтение - один из аспектов навыка чтения. Чтение, правильно передающее идейное содержание художественного произведения или статьи.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Признаки выразительного чтения:</a:t>
            </a:r>
          </a:p>
          <a:p>
            <a:pPr marL="0" indent="0">
              <a:buNone/>
            </a:pPr>
            <a:r>
              <a:rPr lang="ru-RU" dirty="0"/>
              <a:t>1) умение выдерживать паузы и делать логические ударения, передающие замысел автора;</a:t>
            </a:r>
          </a:p>
          <a:p>
            <a:pPr marL="0" indent="0">
              <a:buNone/>
            </a:pPr>
            <a:r>
              <a:rPr lang="ru-RU" dirty="0"/>
              <a:t>2) умение выражать интонации вопроса, утверждения, побуждения, а также придавать голосу нужные эмоциональные окраски;</a:t>
            </a:r>
          </a:p>
          <a:p>
            <a:pPr marL="0" indent="0">
              <a:buNone/>
            </a:pPr>
            <a:r>
              <a:rPr lang="ru-RU" dirty="0"/>
              <a:t>3) чёткая дикция, ясное, чистое произношение звуков, достаточная громкость, темп.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Главным условием, обеспечивающим выразительность чтения, является сознательное восприятие текста</a:t>
            </a:r>
            <a:r>
              <a:rPr lang="ru-RU" dirty="0" smtClean="0"/>
              <a:t>.</a:t>
            </a:r>
            <a:r>
              <a:rPr lang="ru-RU" dirty="0"/>
              <a:t>     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Выразительно прочитайте текст вслух. У Вас есть 2 минуты на подготовку. Обратите внимание на то, что чтение текста вслух не должно занимать более 3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469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/>
              <a:t>Чтение текста</a:t>
            </a:r>
            <a:endParaRPr lang="ru-RU" sz="2800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400" dirty="0"/>
              <a:t>Вам, конечно, хорошо знаком знаменитый русский поэт, прозаик и драматург Александр Сергеевич Пушкин (1799 - 1837). Выразительно прочитайте текст об А.С. Пушкине вслух. У Вас есть 2</a:t>
            </a:r>
            <a:r>
              <a:rPr lang="ru-RU" sz="2400" b="1" dirty="0"/>
              <a:t> минуты</a:t>
            </a:r>
            <a:r>
              <a:rPr lang="ru-RU" sz="2400" dirty="0"/>
              <a:t> на подготовку. Обратите внимание на то, что чтение текста вслух </a:t>
            </a:r>
            <a:r>
              <a:rPr lang="ru-RU" sz="2400" b="1" dirty="0"/>
              <a:t>не </a:t>
            </a:r>
            <a:r>
              <a:rPr lang="ru-RU" sz="2400" dirty="0"/>
              <a:t>должно занимать </a:t>
            </a:r>
            <a:r>
              <a:rPr lang="ru-RU" sz="2400" b="1" dirty="0"/>
              <a:t>более 3 минут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1026" name="Picture 2" descr="http://shcoolparallel.umi.ru/files/pushkin_a_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481341"/>
            <a:ext cx="2809875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hcoolparallel.umi.ru/files/pushk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9667" y="3490888"/>
            <a:ext cx="2533650" cy="322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3930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869160"/>
            <a:ext cx="2699792" cy="1988840"/>
          </a:xfrm>
          <a:prstGeom prst="rect">
            <a:avLst/>
          </a:prstGeom>
          <a:solidFill>
            <a:srgbClr val="EFE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496944" cy="66247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000" b="1" i="1" dirty="0"/>
              <a:t> </a:t>
            </a:r>
            <a:r>
              <a:rPr lang="ru-RU" sz="8000" b="1" i="1" dirty="0"/>
              <a:t>С той минуты, как я узнал, что Пушкин в изгнании, во мне зародилась мысль непременно навестить его.   </a:t>
            </a:r>
            <a:endParaRPr lang="ru-RU" sz="8000" b="1" i="1" dirty="0" smtClean="0"/>
          </a:p>
          <a:p>
            <a:pPr marL="0" indent="0">
              <a:buNone/>
            </a:pPr>
            <a:r>
              <a:rPr lang="ru-RU" sz="8000" b="1" i="1" dirty="0" smtClean="0"/>
              <a:t> </a:t>
            </a:r>
            <a:r>
              <a:rPr lang="ru-RU" sz="8000" b="1" i="1" dirty="0"/>
              <a:t>Проведя праздник у отца в Петербурге, после крещения я поехал в Псков. Погостил у сестры несколько дней и от нее вечером пустился из Пскова; к утру следующего дня уже приближался к желаемой цели. Свернули мы, наконец, с дороги в сторону, мчались среди леса по гористому проселку – все мне казалось не довольно скоро! </a:t>
            </a:r>
            <a:endParaRPr lang="ru-RU" sz="8000" b="1" i="1" dirty="0" smtClean="0"/>
          </a:p>
          <a:p>
            <a:pPr marL="0" indent="0">
              <a:buNone/>
            </a:pPr>
            <a:r>
              <a:rPr lang="ru-RU" sz="8000" b="1" i="1" dirty="0" smtClean="0"/>
              <a:t> </a:t>
            </a:r>
            <a:r>
              <a:rPr lang="ru-RU" sz="8000" b="1" i="1" dirty="0"/>
              <a:t>Кони несут среди сугробов. Скачем опять в гору извилистой тропой; вдруг крутой поворот, и как будто неожиданно вломились с маху в притворённые </a:t>
            </a:r>
            <a:r>
              <a:rPr lang="ru-RU" sz="8000" b="1" i="1" dirty="0" smtClean="0"/>
              <a:t>ворота.</a:t>
            </a:r>
          </a:p>
          <a:p>
            <a:pPr marL="0" indent="0">
              <a:buNone/>
            </a:pPr>
            <a:r>
              <a:rPr lang="ru-RU" sz="8000" b="1" i="1" dirty="0" smtClean="0"/>
              <a:t>Я </a:t>
            </a:r>
            <a:r>
              <a:rPr lang="ru-RU" sz="8000" b="1" i="1" dirty="0"/>
              <a:t>оглядываюсь: вижу на крыльце Пушкина. Не нужно говорить, что тогда во мне происходило. Выскакиваю из саней и тащу его в комнату. Смотрим друг на друга, целуемся, </a:t>
            </a:r>
            <a:r>
              <a:rPr lang="ru-RU" sz="8000" b="1" i="1" dirty="0" smtClean="0"/>
              <a:t>молчим!</a:t>
            </a:r>
          </a:p>
          <a:p>
            <a:pPr marL="0" indent="0">
              <a:buNone/>
            </a:pPr>
            <a:r>
              <a:rPr lang="ru-RU" sz="8000" b="1" i="1" dirty="0" smtClean="0"/>
              <a:t>Все </a:t>
            </a:r>
            <a:r>
              <a:rPr lang="ru-RU" sz="8000" b="1" i="1" dirty="0"/>
              <a:t>это происходило на маленьком пространстве. В этой небольшой комнате помещалась кровать его с пологом, письменный стол, диван, шкаф с книгами. Во всем поэтический беспорядок</a:t>
            </a:r>
            <a:r>
              <a:rPr lang="ru-RU" sz="8000" b="1" i="1" dirty="0" smtClean="0"/>
              <a:t>.</a:t>
            </a:r>
          </a:p>
          <a:p>
            <a:pPr marL="0" indent="0">
              <a:buNone/>
            </a:pPr>
            <a:r>
              <a:rPr lang="ru-RU" sz="8000" b="1" i="1" dirty="0" smtClean="0"/>
              <a:t> </a:t>
            </a:r>
            <a:r>
              <a:rPr lang="ru-RU" sz="8000" b="1" i="1" dirty="0"/>
              <a:t>Пушкин показался мне несколько серьезнее прежнего, сохраняя, однако ж, ту же веселость. Он, как дитя, был рад нашему свиданию. Прежняя его живость во всем проявлялась в каждом воспоминании. Наружно он мало переменился, оброс только </a:t>
            </a:r>
            <a:r>
              <a:rPr lang="ru-RU" sz="8000" b="1" i="1" dirty="0" smtClean="0"/>
              <a:t>бакенбардами.</a:t>
            </a:r>
          </a:p>
          <a:p>
            <a:pPr marL="0" indent="0">
              <a:buNone/>
            </a:pPr>
            <a:r>
              <a:rPr lang="ru-RU" sz="8000" b="1" i="1" dirty="0" smtClean="0"/>
              <a:t>Среди </a:t>
            </a:r>
            <a:r>
              <a:rPr lang="ru-RU" sz="8000" b="1" i="1" dirty="0"/>
              <a:t>разговора внезапно он спросил меня: что о нем говорят в Петербурге и в Москве? Я ему ответил, что что стихи его приобрели народность во всей России и, наконец, что близкие и друзья любят его, желая искренно, чтобы скорее кончилось его изгнание.</a:t>
            </a:r>
          </a:p>
          <a:p>
            <a:pPr marL="0" indent="0">
              <a:buNone/>
            </a:pPr>
            <a:endParaRPr lang="ru-RU" sz="4200" dirty="0" smtClean="0"/>
          </a:p>
          <a:p>
            <a:pPr marL="0" indent="0">
              <a:buNone/>
            </a:pPr>
            <a:r>
              <a:rPr lang="ru-RU" sz="4200" dirty="0" smtClean="0"/>
              <a:t>                                                                                                   </a:t>
            </a:r>
            <a:r>
              <a:rPr lang="ru-RU" sz="6400" dirty="0" smtClean="0"/>
              <a:t>(</a:t>
            </a:r>
            <a:r>
              <a:rPr lang="ru-RU" sz="6400" dirty="0"/>
              <a:t>По И. И. Пущину. Записки о Пушкине)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7476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>
            <a:normAutofit/>
          </a:bodyPr>
          <a:lstStyle/>
          <a:p>
            <a:r>
              <a:rPr lang="ru-RU" sz="3200" b="1" dirty="0"/>
              <a:t>2. Пересказ </a:t>
            </a:r>
            <a:r>
              <a:rPr lang="ru-RU" sz="3200" b="1" dirty="0" smtClean="0"/>
              <a:t>текста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568952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  </a:t>
            </a:r>
            <a:r>
              <a:rPr lang="ru-RU" b="1" dirty="0"/>
              <a:t>8 августа 1824 г. Пушкин приехал в Михайловское – место новой ссылки. Первые месяцы пребывания в Михайловском были необычайно тягостны. Краткие встречи с лицейскими друзьями: И.И. </a:t>
            </a:r>
            <a:r>
              <a:rPr lang="ru-RU" b="1" dirty="0" err="1"/>
              <a:t>Пущиным</a:t>
            </a:r>
            <a:r>
              <a:rPr lang="ru-RU" b="1" dirty="0"/>
              <a:t>, А.А. </a:t>
            </a:r>
            <a:r>
              <a:rPr lang="ru-RU" b="1" dirty="0" err="1"/>
              <a:t>Дельвигом</a:t>
            </a:r>
            <a:r>
              <a:rPr lang="ru-RU" b="1" dirty="0"/>
              <a:t> и А.М. Горчаковым - знакомство с Анной Керн, гостившей в соседнем селе </a:t>
            </a:r>
            <a:r>
              <a:rPr lang="ru-RU" b="1" dirty="0" err="1"/>
              <a:t>Тригорском</a:t>
            </a:r>
            <a:r>
              <a:rPr lang="ru-RU" b="1" dirty="0"/>
              <a:t>, скрасили изгнанничество </a:t>
            </a:r>
            <a:r>
              <a:rPr lang="ru-RU" b="1" dirty="0" smtClean="0"/>
              <a:t>поэта.</a:t>
            </a:r>
          </a:p>
          <a:p>
            <a:pPr marL="0" indent="0">
              <a:buNone/>
            </a:pPr>
            <a:r>
              <a:rPr lang="ru-RU" b="1" dirty="0" smtClean="0"/>
              <a:t>Перескажите</a:t>
            </a:r>
            <a:r>
              <a:rPr lang="ru-RU" dirty="0"/>
              <a:t> прочитанный Вами текст, включив в пересказ размышления лицеиста Ивана Пущина об Александре Пушкине: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accent3">
                    <a:lumMod val="50000"/>
                  </a:schemeClr>
                </a:solidFill>
              </a:rPr>
              <a:t>«Странное смешение в этом великолепном создании! Никогда не переставал я любить его; знаю, что и он платил мне тем же чувством; но невольно, из дружбы к нему, желалось, чтобы он наконец настоящим образом взглянул на себя и понял свое призвание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».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Подумайте</a:t>
            </a:r>
            <a:r>
              <a:rPr lang="ru-RU" dirty="0"/>
              <a:t>, где лучше всего использовать слова И.И. Пущина в пересказе. Вы можете использовать любые способы цитирования.</a:t>
            </a:r>
          </a:p>
          <a:p>
            <a:r>
              <a:rPr lang="ru-RU" dirty="0"/>
              <a:t>       У Вас есть </a:t>
            </a:r>
            <a:r>
              <a:rPr lang="ru-RU" b="1" dirty="0"/>
              <a:t>1 минута</a:t>
            </a:r>
            <a:r>
              <a:rPr lang="ru-RU" dirty="0"/>
              <a:t> на подготовку.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483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  <a:t>3. Условный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диалог</a:t>
            </a:r>
          </a:p>
          <a:p>
            <a:pPr marL="0" indent="0">
              <a:buNone/>
            </a:pPr>
            <a:r>
              <a:rPr lang="ru-RU" dirty="0" smtClean="0"/>
              <a:t>Примите </a:t>
            </a:r>
            <a:r>
              <a:rPr lang="ru-RU" dirty="0"/>
              <a:t>участие в интервью. Вам необходимо ответить на </a:t>
            </a:r>
            <a:r>
              <a:rPr lang="ru-RU" b="1" dirty="0"/>
              <a:t>пять</a:t>
            </a:r>
            <a:r>
              <a:rPr lang="ru-RU" dirty="0"/>
              <a:t> вопросов. Пожалуйста, дайте полные ответы на вопросы. На ознакомление с вопросами – </a:t>
            </a:r>
            <a:r>
              <a:rPr lang="ru-RU" b="1" dirty="0"/>
              <a:t>1 минута</a:t>
            </a:r>
            <a:r>
              <a:rPr lang="ru-RU" dirty="0"/>
              <a:t>. Ответ на каждый вопрос – </a:t>
            </a:r>
            <a:r>
              <a:rPr lang="ru-RU" b="1" dirty="0"/>
              <a:t>1 минута</a:t>
            </a:r>
            <a:r>
              <a:rPr lang="ru-RU" dirty="0"/>
              <a:t>.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2615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05273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Условный диалог</a:t>
            </a: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8075240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1. Есть </a:t>
            </a:r>
            <a:r>
              <a:rPr lang="ru-RU" dirty="0"/>
              <a:t>ли у Вас друг?</a:t>
            </a:r>
          </a:p>
          <a:p>
            <a:pPr marL="0" indent="0">
              <a:buNone/>
            </a:pPr>
            <a:r>
              <a:rPr lang="ru-RU" dirty="0"/>
              <a:t>Ответ: </a:t>
            </a:r>
            <a:r>
              <a:rPr lang="ru-RU" dirty="0" smtClean="0"/>
              <a:t>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2. Почему </a:t>
            </a:r>
            <a:r>
              <a:rPr lang="ru-RU" dirty="0"/>
              <a:t>Вы подружились? Что у вас общего?</a:t>
            </a:r>
          </a:p>
          <a:p>
            <a:pPr marL="0" indent="0">
              <a:buNone/>
            </a:pPr>
            <a:r>
              <a:rPr lang="ru-RU" dirty="0"/>
              <a:t>Ответ: </a:t>
            </a:r>
            <a:r>
              <a:rPr lang="ru-RU" dirty="0" smtClean="0"/>
              <a:t>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3. Чем </a:t>
            </a:r>
            <a:r>
              <a:rPr lang="ru-RU" dirty="0"/>
              <a:t>Ваш товарищ отличается от Вас?</a:t>
            </a:r>
          </a:p>
          <a:p>
            <a:pPr marL="0" indent="0">
              <a:buNone/>
            </a:pPr>
            <a:r>
              <a:rPr lang="ru-RU" dirty="0"/>
              <a:t>Ответ: </a:t>
            </a:r>
            <a:r>
              <a:rPr lang="ru-RU" dirty="0" smtClean="0"/>
              <a:t>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4. Как </a:t>
            </a:r>
            <a:r>
              <a:rPr lang="ru-RU" dirty="0"/>
              <a:t>Вы думаете, Вы хороший друг? Почему Вы так считаете?</a:t>
            </a:r>
          </a:p>
          <a:p>
            <a:pPr marL="0" indent="0">
              <a:buNone/>
            </a:pPr>
            <a:r>
              <a:rPr lang="ru-RU" dirty="0"/>
              <a:t>Ответ: </a:t>
            </a:r>
            <a:r>
              <a:rPr lang="ru-RU" dirty="0" smtClean="0"/>
              <a:t>________________________________________________________5. Посоветуйте </a:t>
            </a:r>
            <a:r>
              <a:rPr lang="ru-RU" dirty="0"/>
              <a:t>своим сверстникам, как найти настоящего </a:t>
            </a:r>
            <a:r>
              <a:rPr lang="ru-RU" dirty="0" smtClean="0"/>
              <a:t>друга.</a:t>
            </a:r>
          </a:p>
          <a:p>
            <a:pPr marL="0" indent="0">
              <a:buNone/>
            </a:pPr>
            <a:r>
              <a:rPr lang="ru-RU" dirty="0" smtClean="0"/>
              <a:t>Ответ</a:t>
            </a:r>
            <a:r>
              <a:rPr lang="ru-RU" dirty="0"/>
              <a:t>: _______________________________________________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19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192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ИТОГОВОЕ СОБЕСЕДОВАНИЕ  по русскому языку</vt:lpstr>
      <vt:lpstr>Слайд 2</vt:lpstr>
      <vt:lpstr>Слайд 3</vt:lpstr>
      <vt:lpstr>Задание 1 – чтение вслух небольшого текста.</vt:lpstr>
      <vt:lpstr>Слайд 5</vt:lpstr>
      <vt:lpstr>Слайд 6</vt:lpstr>
      <vt:lpstr>2. Пересказ текста</vt:lpstr>
      <vt:lpstr>Слайд 8</vt:lpstr>
      <vt:lpstr>  Условный диалог </vt:lpstr>
      <vt:lpstr> 4. Монологическое высказывание </vt:lpstr>
      <vt:lpstr> Монологическое      высказывание</vt:lpstr>
      <vt:lpstr>Интернет-источники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Admin</cp:lastModifiedBy>
  <cp:revision>17</cp:revision>
  <dcterms:created xsi:type="dcterms:W3CDTF">2017-11-11T05:55:59Z</dcterms:created>
  <dcterms:modified xsi:type="dcterms:W3CDTF">2018-03-16T07:02:26Z</dcterms:modified>
</cp:coreProperties>
</file>